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59" r:id="rId3"/>
    <p:sldId id="273" r:id="rId4"/>
    <p:sldId id="284" r:id="rId5"/>
    <p:sldId id="270" r:id="rId6"/>
    <p:sldId id="268" r:id="rId7"/>
    <p:sldId id="285" r:id="rId8"/>
    <p:sldId id="279" r:id="rId9"/>
    <p:sldId id="290" r:id="rId10"/>
    <p:sldId id="291" r:id="rId11"/>
    <p:sldId id="288" r:id="rId12"/>
    <p:sldId id="287" r:id="rId13"/>
    <p:sldId id="278" r:id="rId14"/>
    <p:sldId id="286" r:id="rId15"/>
    <p:sldId id="282" r:id="rId16"/>
    <p:sldId id="289" r:id="rId17"/>
    <p:sldId id="283" r:id="rId18"/>
    <p:sldId id="267" r:id="rId19"/>
    <p:sldId id="272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85BAFF9-6DE9-4B92-B27C-F3B2A8E5BFE7}">
          <p14:sldIdLst>
            <p14:sldId id="257"/>
            <p14:sldId id="259"/>
            <p14:sldId id="273"/>
            <p14:sldId id="284"/>
            <p14:sldId id="270"/>
            <p14:sldId id="268"/>
            <p14:sldId id="285"/>
            <p14:sldId id="279"/>
            <p14:sldId id="290"/>
            <p14:sldId id="291"/>
            <p14:sldId id="288"/>
            <p14:sldId id="287"/>
            <p14:sldId id="278"/>
            <p14:sldId id="286"/>
            <p14:sldId id="282"/>
            <p14:sldId id="289"/>
            <p14:sldId id="283"/>
            <p14:sldId id="267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A6C11F-349A-428B-9654-67912804B65A}" type="datetimeFigureOut">
              <a:rPr lang="ko-KR" altLang="en-US" smtClean="0"/>
              <a:t>2020-05-22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D79412-9908-4ABB-8B6B-EBD9364B74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057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C03DA-20F4-4A9F-B203-5DEB93A1D622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271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7A3529-C849-4704-87BF-890C78697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0D7ED24-1AB8-4CC6-860F-04E307A94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0BA148-635D-487D-A76A-94CDD2276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E2BC-E8DC-42F3-AAD9-29856F135DB8}" type="datetimeFigureOut">
              <a:rPr lang="ko-KR" altLang="en-US" smtClean="0"/>
              <a:t>2020-05-22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F2FE9E-F51B-4AE4-AF81-F40FAC1A9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AD80D-3B2E-4E3F-BE11-2B179AA56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45903-470A-4A23-B44E-27255AACDC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740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FDCF0D-8BB4-4521-B873-9EABD20F4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1F6B905-2B53-4B01-8C62-B07FE3133B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E4F94F-D48B-4D6E-8000-FBCD34880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E2BC-E8DC-42F3-AAD9-29856F135DB8}" type="datetimeFigureOut">
              <a:rPr lang="ko-KR" altLang="en-US" smtClean="0"/>
              <a:t>2020-05-22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8FAF7F-A08C-4624-9859-C7617CC44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9E32C8-7E74-40F0-BFCF-7BB48D1AA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45903-470A-4A23-B44E-27255AACDC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125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63ECA47-0B68-4451-A73C-72011F8A4C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CE42F4-1CEC-4C35-903E-F28FD0EE3C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7A2C94-7D25-4102-9E64-6422441DF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E2BC-E8DC-42F3-AAD9-29856F135DB8}" type="datetimeFigureOut">
              <a:rPr lang="ko-KR" altLang="en-US" smtClean="0"/>
              <a:t>2020-05-22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AEE7EB-16A2-455A-9D2B-6ABC0F718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1330CD-784E-4B8D-A633-4A52AE2D0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45903-470A-4A23-B44E-27255AACDC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520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9F9949-222E-4E8C-8A86-371BC0AFE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B6836C-24DF-41F9-85A6-AA733217A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235EA9-FFF2-428D-9CFA-DA4B0CEF8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E2BC-E8DC-42F3-AAD9-29856F135DB8}" type="datetimeFigureOut">
              <a:rPr lang="ko-KR" altLang="en-US" smtClean="0"/>
              <a:t>2020-05-22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3404B1-EFB7-40C2-95F6-5EBDD06BF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3B5235-AAA4-4A41-89F9-67EA47BB5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45903-470A-4A23-B44E-27255AACDC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941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A7292-C77C-427A-867E-D4E044216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A66DA4-EE72-42EC-9CE2-18ADA164F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782E60-3073-47BB-9090-5D1FCA9D8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E2BC-E8DC-42F3-AAD9-29856F135DB8}" type="datetimeFigureOut">
              <a:rPr lang="ko-KR" altLang="en-US" smtClean="0"/>
              <a:t>2020-05-22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0F0300-5C18-4EE9-BE98-ACD8F9D56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43E849-5CDB-47F2-86CE-6A1947BC2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45903-470A-4A23-B44E-27255AACDC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389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356B75-23D1-4416-9EF9-BC73DBF81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F5F837-6C62-49D9-A5FE-B9030EB267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6CE8F9-8DE2-486F-A3F4-FF662FC16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6D1EAE-8A51-431D-A9F3-831A1A01B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E2BC-E8DC-42F3-AAD9-29856F135DB8}" type="datetimeFigureOut">
              <a:rPr lang="ko-KR" altLang="en-US" smtClean="0"/>
              <a:t>2020-05-22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F50257-8BB0-4E0A-9683-89EE237C4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683E1E-873C-4F4B-9F74-6698A67B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45903-470A-4A23-B44E-27255AACDC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084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857BF-0A1B-477A-81DE-B13FEC4B9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AF7B31-7384-4AB7-9A37-1889F0761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FF1C65-ECB8-4585-9DCB-8D75BA49E2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26E40B0-A4DD-4B31-B099-C819BEA62B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6D6BAE2-211E-4E88-967F-BA388C6D4D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79AC7AE-B385-4EC5-9B25-32BC2C85E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E2BC-E8DC-42F3-AAD9-29856F135DB8}" type="datetimeFigureOut">
              <a:rPr lang="ko-KR" altLang="en-US" smtClean="0"/>
              <a:t>2020-05-22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90B73D-7D36-4635-B354-B460C71C3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C09EB56-071F-446B-9AA6-1EDF1B152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45903-470A-4A23-B44E-27255AACDC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794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89C430-F776-4372-BC6B-D8C3B9A58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9F0DE0C-13BB-48A1-B1F3-06FABB66D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E2BC-E8DC-42F3-AAD9-29856F135DB8}" type="datetimeFigureOut">
              <a:rPr lang="ko-KR" altLang="en-US" smtClean="0"/>
              <a:t>2020-05-22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A010339-CDF4-4CCD-AD2A-FC0B1BEC1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9C7A8F-3801-4FF0-888F-6B5925FC3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45903-470A-4A23-B44E-27255AACDC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137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FA6A90-53BE-4100-A6F3-985AE25E6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E2BC-E8DC-42F3-AAD9-29856F135DB8}" type="datetimeFigureOut">
              <a:rPr lang="ko-KR" altLang="en-US" smtClean="0"/>
              <a:t>2020-05-22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964F03-34D1-4B2D-91CD-5EBCD5970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EBD7AC-8DD3-443F-801A-5D18996E4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45903-470A-4A23-B44E-27255AACDC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266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6790DD-D27B-4448-A37C-517C1408A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FC7329-EDD6-42DA-8446-762D5241C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4689F9-D6CD-44EE-A240-F704FD9F7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2B1E4D-7A5D-40F4-959F-312D3E519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E2BC-E8DC-42F3-AAD9-29856F135DB8}" type="datetimeFigureOut">
              <a:rPr lang="ko-KR" altLang="en-US" smtClean="0"/>
              <a:t>2020-05-22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A81D36-A6D5-4695-A7CC-2C51C55E1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976D94-C2C8-4A5B-97E8-450C11746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45903-470A-4A23-B44E-27255AACDC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092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3C1AF-99BE-4F2B-A826-C9EAB99C9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409748-B923-4A74-96E5-CE5B16EB22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C7B5C3-EBE6-4F3A-AC5D-F5EEF5622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10B7D6-4C2C-4BD8-9718-67EF95496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E2BC-E8DC-42F3-AAD9-29856F135DB8}" type="datetimeFigureOut">
              <a:rPr lang="ko-KR" altLang="en-US" smtClean="0"/>
              <a:t>2020-05-22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CC5337-24D0-45C0-9D81-3DDAA052C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EB1FC5-2E2C-4F83-90BF-996E18C60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45903-470A-4A23-B44E-27255AACDC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97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20B266D-C1E2-4F85-846A-D3ACD6327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8B7A72-FB71-4DA2-9A4C-1E4022B61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18C1CE-F13A-411E-AF34-590162B5D7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3BE2BC-E8DC-42F3-AAD9-29856F135DB8}" type="datetimeFigureOut">
              <a:rPr lang="ko-KR" altLang="en-US" smtClean="0"/>
              <a:t>2020-05-22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C4A3C9-4D55-4FDD-95C6-0EF1473B3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B36DC5-5ED0-45EC-AAAD-ED856DFA61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45903-470A-4A23-B44E-27255AACDC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397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1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eneb21.tistory.com/347" TargetMode="External"/><Relationship Id="rId2" Type="http://schemas.openxmlformats.org/officeDocument/2006/relationships/hyperlink" Target="https://www.devicemart.co.kr/goods/view?no=37853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 rot="10800000">
            <a:off x="323850" y="0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323849" y="6686551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0604" y="1435632"/>
            <a:ext cx="67582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 err="1">
                <a:solidFill>
                  <a:schemeClr val="tx2"/>
                </a:solidFill>
                <a:latin typeface="+mj-lt"/>
              </a:rPr>
              <a:t>캡스톤디자인</a:t>
            </a:r>
            <a:r>
              <a:rPr lang="ko-KR" altLang="en-US" sz="4000" dirty="0">
                <a:solidFill>
                  <a:schemeClr val="tx2"/>
                </a:solidFill>
                <a:latin typeface="+mj-lt"/>
              </a:rPr>
              <a:t> 중간보고서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17406" y="4360540"/>
            <a:ext cx="2759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latin typeface="+mj-lt"/>
              </a:rPr>
              <a:t>201501126</a:t>
            </a:r>
            <a:r>
              <a:rPr lang="ko-KR" altLang="en-US" sz="2000" dirty="0">
                <a:latin typeface="+mj-lt"/>
              </a:rPr>
              <a:t> 반치영</a:t>
            </a:r>
            <a:endParaRPr lang="en-US" altLang="ko-KR" sz="2000" dirty="0">
              <a:latin typeface="+mj-lt"/>
            </a:endParaRPr>
          </a:p>
          <a:p>
            <a:pPr algn="r"/>
            <a:r>
              <a:rPr lang="en-US" altLang="ko-KR" sz="2000" dirty="0">
                <a:latin typeface="+mj-lt"/>
              </a:rPr>
              <a:t>201502670 </a:t>
            </a:r>
            <a:r>
              <a:rPr lang="ko-KR" altLang="en-US" sz="2000" dirty="0">
                <a:latin typeface="+mj-lt"/>
              </a:rPr>
              <a:t>김재민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823A35-DC9B-4379-90EE-676563D0E231}"/>
              </a:ext>
            </a:extLst>
          </p:cNvPr>
          <p:cNvSpPr txBox="1"/>
          <p:nvPr/>
        </p:nvSpPr>
        <p:spPr>
          <a:xfrm>
            <a:off x="9085277" y="3894266"/>
            <a:ext cx="1422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반  </a:t>
            </a:r>
            <a:r>
              <a:rPr lang="ko-KR" altLang="en-US" dirty="0" err="1"/>
              <a:t>반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857503-56AF-40CB-B1D4-339F10208D5D}"/>
              </a:ext>
            </a:extLst>
          </p:cNvPr>
          <p:cNvSpPr txBox="1"/>
          <p:nvPr/>
        </p:nvSpPr>
        <p:spPr>
          <a:xfrm>
            <a:off x="1325460" y="2409737"/>
            <a:ext cx="6602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4546A"/>
                </a:solidFill>
              </a:rPr>
              <a:t>포토센서를 사용한 영양제 배출기능을 갖춘 스마트 알림이</a:t>
            </a:r>
          </a:p>
        </p:txBody>
      </p:sp>
    </p:spTree>
    <p:extLst>
      <p:ext uri="{BB962C8B-B14F-4D97-AF65-F5344CB8AC3E}">
        <p14:creationId xmlns:p14="http://schemas.microsoft.com/office/powerpoint/2010/main" val="5774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 rot="10800000">
            <a:off x="323850" y="0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323849" y="6686551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23849" y="267032"/>
            <a:ext cx="804864" cy="804864"/>
          </a:xfrm>
          <a:prstGeom prst="roundRect">
            <a:avLst>
              <a:gd name="adj" fmla="val 14892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+mj-lt"/>
                <a:ea typeface="Adobe Heiti Std R" panose="020B0400000000000000" pitchFamily="34" charset="-128"/>
              </a:rPr>
              <a:t>4</a:t>
            </a:r>
            <a:endParaRPr lang="ko-KR" altLang="en-US" sz="3600" dirty="0"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800246-9FFE-4AD7-B4E4-6CEAF9B35B96}"/>
              </a:ext>
            </a:extLst>
          </p:cNvPr>
          <p:cNvSpPr/>
          <p:nvPr/>
        </p:nvSpPr>
        <p:spPr>
          <a:xfrm>
            <a:off x="1404232" y="50272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+mj-lt"/>
              </a:rPr>
              <a:t>진행사항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C25A3F-5727-4DA9-82F8-015C377C29FF}"/>
              </a:ext>
            </a:extLst>
          </p:cNvPr>
          <p:cNvSpPr txBox="1"/>
          <p:nvPr/>
        </p:nvSpPr>
        <p:spPr>
          <a:xfrm>
            <a:off x="858866" y="1379325"/>
            <a:ext cx="5237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3) </a:t>
            </a:r>
            <a:r>
              <a:rPr lang="ko-KR" altLang="en-US" sz="2000" dirty="0"/>
              <a:t>포토센서에 물체가 감지되면 </a:t>
            </a:r>
            <a:r>
              <a:rPr lang="en-US" altLang="ko-KR" sz="2000" dirty="0"/>
              <a:t>“0</a:t>
            </a:r>
            <a:r>
              <a:rPr lang="ko-KR" altLang="en-US" sz="2000" dirty="0"/>
              <a:t>＂이 입력</a:t>
            </a:r>
          </a:p>
        </p:txBody>
      </p:sp>
      <p:pic>
        <p:nvPicPr>
          <p:cNvPr id="3" name="KakaoTalk_20200522_182759081">
            <a:hlinkClick r:id="" action="ppaction://media"/>
            <a:extLst>
              <a:ext uri="{FF2B5EF4-FFF2-40B4-BE49-F238E27FC236}">
                <a16:creationId xmlns:a16="http://schemas.microsoft.com/office/drawing/2014/main" id="{9B6EAA2F-B4AC-45F4-BF41-53986C2348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5400000">
            <a:off x="604520" y="2033780"/>
            <a:ext cx="4497160" cy="3988469"/>
          </a:xfrm>
          <a:prstGeom prst="rect">
            <a:avLst/>
          </a:prstGeom>
        </p:spPr>
      </p:pic>
      <p:pic>
        <p:nvPicPr>
          <p:cNvPr id="7" name="KakaoTalk_20200522_182800295">
            <a:hlinkClick r:id="" action="ppaction://media"/>
            <a:extLst>
              <a:ext uri="{FF2B5EF4-FFF2-40B4-BE49-F238E27FC236}">
                <a16:creationId xmlns:a16="http://schemas.microsoft.com/office/drawing/2014/main" id="{0F0B8DBC-4D12-4984-AA2E-0F1A52E327D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5400000">
            <a:off x="6290498" y="2033781"/>
            <a:ext cx="4497160" cy="398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4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37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 rot="10800000">
            <a:off x="323850" y="0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323849" y="6686551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23849" y="267032"/>
            <a:ext cx="804864" cy="804864"/>
          </a:xfrm>
          <a:prstGeom prst="roundRect">
            <a:avLst>
              <a:gd name="adj" fmla="val 14892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+mj-lt"/>
                <a:ea typeface="Adobe Heiti Std R" panose="020B0400000000000000" pitchFamily="34" charset="-128"/>
              </a:rPr>
              <a:t>5</a:t>
            </a:r>
            <a:endParaRPr lang="ko-KR" altLang="en-US" sz="3600" dirty="0"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800246-9FFE-4AD7-B4E4-6CEAF9B35B96}"/>
              </a:ext>
            </a:extLst>
          </p:cNvPr>
          <p:cNvSpPr/>
          <p:nvPr/>
        </p:nvSpPr>
        <p:spPr>
          <a:xfrm>
            <a:off x="1404232" y="502727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+mj-lt"/>
              </a:rPr>
              <a:t>보완점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C25A3F-5727-4DA9-82F8-015C377C29FF}"/>
              </a:ext>
            </a:extLst>
          </p:cNvPr>
          <p:cNvSpPr txBox="1"/>
          <p:nvPr/>
        </p:nvSpPr>
        <p:spPr>
          <a:xfrm>
            <a:off x="1128713" y="1385244"/>
            <a:ext cx="2852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개선이 필요했던 부분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C9F8F7-BF65-4A89-A9D9-C2C77DB92C39}"/>
              </a:ext>
            </a:extLst>
          </p:cNvPr>
          <p:cNvSpPr txBox="1"/>
          <p:nvPr/>
        </p:nvSpPr>
        <p:spPr>
          <a:xfrm>
            <a:off x="1128713" y="2098702"/>
            <a:ext cx="69124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기계적 안정도 측정이 필요함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약을 먹을 수 없는 상황에도 약이 자동으로 배출되는 문제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약이 여러 알 배출되는 설계적 문제 해결 및 부품 간소화 필요 </a:t>
            </a:r>
          </a:p>
        </p:txBody>
      </p:sp>
    </p:spTree>
    <p:extLst>
      <p:ext uri="{BB962C8B-B14F-4D97-AF65-F5344CB8AC3E}">
        <p14:creationId xmlns:p14="http://schemas.microsoft.com/office/powerpoint/2010/main" val="1751329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 rot="10800000">
            <a:off x="323850" y="0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323849" y="6686551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23849" y="267032"/>
            <a:ext cx="804864" cy="804864"/>
          </a:xfrm>
          <a:prstGeom prst="roundRect">
            <a:avLst>
              <a:gd name="adj" fmla="val 14892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+mj-lt"/>
                <a:ea typeface="Adobe Heiti Std R" panose="020B0400000000000000" pitchFamily="34" charset="-128"/>
              </a:rPr>
              <a:t>5</a:t>
            </a:r>
            <a:endParaRPr lang="ko-KR" altLang="en-US" sz="36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D48298-4BD0-4010-A813-BEFFF6448632}"/>
              </a:ext>
            </a:extLst>
          </p:cNvPr>
          <p:cNvSpPr txBox="1"/>
          <p:nvPr/>
        </p:nvSpPr>
        <p:spPr>
          <a:xfrm>
            <a:off x="1136934" y="1259811"/>
            <a:ext cx="2906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기계적 안정성 예측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B48A5B-272A-41D2-91B2-5E65668E0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774" y="1942491"/>
            <a:ext cx="3162742" cy="23482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0EEB00C-46EE-4286-923A-C6BAE8937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902" y="1942491"/>
            <a:ext cx="6527324" cy="14865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5E4003-1E31-46B6-A28C-81A837D82BB9}"/>
              </a:ext>
            </a:extLst>
          </p:cNvPr>
          <p:cNvSpPr txBox="1"/>
          <p:nvPr/>
        </p:nvSpPr>
        <p:spPr>
          <a:xfrm>
            <a:off x="1440091" y="4553710"/>
            <a:ext cx="9057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기어박스를 이용해 </a:t>
            </a:r>
            <a:r>
              <a:rPr lang="en-US" altLang="ko-KR" dirty="0"/>
              <a:t>RPM</a:t>
            </a:r>
            <a:r>
              <a:rPr lang="ko-KR" altLang="en-US" dirty="0"/>
              <a:t>을 줄이고</a:t>
            </a:r>
            <a:r>
              <a:rPr lang="en-US" altLang="ko-KR" dirty="0"/>
              <a:t>, </a:t>
            </a:r>
            <a:r>
              <a:rPr lang="ko-KR" altLang="en-US" dirty="0"/>
              <a:t>토크를 높여 원하는 속도를 얻고</a:t>
            </a:r>
            <a:r>
              <a:rPr lang="en-US" altLang="ko-KR" dirty="0"/>
              <a:t>, </a:t>
            </a:r>
            <a:r>
              <a:rPr lang="ko-KR" altLang="en-US" dirty="0"/>
              <a:t>충분한 힘을 얻어</a:t>
            </a:r>
            <a:endParaRPr lang="en-US" altLang="ko-KR" dirty="0"/>
          </a:p>
          <a:p>
            <a:r>
              <a:rPr lang="ko-KR" altLang="en-US" dirty="0"/>
              <a:t>제품 동작 시 더욱 안정할 것으로 예상된다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9F1F424-0D93-4C3B-B459-68D5E64CCA3E}"/>
              </a:ext>
            </a:extLst>
          </p:cNvPr>
          <p:cNvSpPr/>
          <p:nvPr/>
        </p:nvSpPr>
        <p:spPr>
          <a:xfrm>
            <a:off x="1404232" y="502727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+mj-lt"/>
              </a:rPr>
              <a:t>보완점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71CBCB-99AF-4740-B50E-70896C19830F}"/>
              </a:ext>
            </a:extLst>
          </p:cNvPr>
          <p:cNvSpPr/>
          <p:nvPr/>
        </p:nvSpPr>
        <p:spPr>
          <a:xfrm>
            <a:off x="10621818" y="296733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/>
              <a:t>5)</a:t>
            </a:r>
            <a:r>
              <a:rPr lang="en-US" altLang="ko-KR" sz="1400" dirty="0"/>
              <a:t> 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237332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 rot="10800000">
            <a:off x="323850" y="0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323849" y="6686551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23849" y="267032"/>
            <a:ext cx="804864" cy="804864"/>
          </a:xfrm>
          <a:prstGeom prst="roundRect">
            <a:avLst>
              <a:gd name="adj" fmla="val 14892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+mj-lt"/>
                <a:ea typeface="Adobe Heiti Std R" panose="020B0400000000000000" pitchFamily="34" charset="-128"/>
              </a:rPr>
              <a:t>5</a:t>
            </a:r>
            <a:endParaRPr lang="ko-KR" altLang="en-US" sz="3600" dirty="0"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800246-9FFE-4AD7-B4E4-6CEAF9B35B96}"/>
              </a:ext>
            </a:extLst>
          </p:cNvPr>
          <p:cNvSpPr/>
          <p:nvPr/>
        </p:nvSpPr>
        <p:spPr>
          <a:xfrm>
            <a:off x="1404232" y="502727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+mj-lt"/>
              </a:rPr>
              <a:t>보완점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C25A3F-5727-4DA9-82F8-015C377C29FF}"/>
              </a:ext>
            </a:extLst>
          </p:cNvPr>
          <p:cNvSpPr txBox="1"/>
          <p:nvPr/>
        </p:nvSpPr>
        <p:spPr>
          <a:xfrm>
            <a:off x="1128713" y="1385244"/>
            <a:ext cx="2852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Software</a:t>
            </a:r>
            <a:r>
              <a:rPr lang="ko-KR" altLang="en-US" sz="2000" dirty="0"/>
              <a:t>적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C9F8F7-BF65-4A89-A9D9-C2C77DB92C39}"/>
              </a:ext>
            </a:extLst>
          </p:cNvPr>
          <p:cNvSpPr txBox="1"/>
          <p:nvPr/>
        </p:nvSpPr>
        <p:spPr>
          <a:xfrm>
            <a:off x="1128713" y="2098702"/>
            <a:ext cx="102001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알고리즘 절차에 따른 코딩을 통해 </a:t>
            </a:r>
            <a:r>
              <a:rPr lang="en-US" altLang="ko-KR" dirty="0"/>
              <a:t>software</a:t>
            </a:r>
            <a:r>
              <a:rPr lang="ko-KR" altLang="en-US" dirty="0"/>
              <a:t>적 충돌이 일어나지 않도록 설계한다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기존에 있는 어플리케이션을 이용하여 간단하게 사용이 가능하게 한다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평상시에는 온도</a:t>
            </a:r>
            <a:r>
              <a:rPr lang="en-US" altLang="ko-KR" dirty="0"/>
              <a:t>, </a:t>
            </a:r>
            <a:r>
              <a:rPr lang="ko-KR" altLang="en-US" dirty="0"/>
              <a:t>습도 측정 센서를 이용하여 </a:t>
            </a:r>
            <a:r>
              <a:rPr lang="en-US" altLang="ko-KR" dirty="0"/>
              <a:t>LCD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온도</a:t>
            </a:r>
            <a:r>
              <a:rPr lang="en-US" altLang="ko-KR" dirty="0"/>
              <a:t>, </a:t>
            </a:r>
            <a:r>
              <a:rPr lang="ko-KR" altLang="en-US" dirty="0"/>
              <a:t>습도가 표시되고</a:t>
            </a:r>
            <a:r>
              <a:rPr lang="en-US" altLang="ko-KR" dirty="0"/>
              <a:t>, </a:t>
            </a:r>
            <a:r>
              <a:rPr lang="ko-KR" altLang="en-US" dirty="0"/>
              <a:t>기기 동작시에는 </a:t>
            </a:r>
            <a:endParaRPr lang="en-US" altLang="ko-KR" dirty="0"/>
          </a:p>
          <a:p>
            <a:r>
              <a:rPr lang="ko-KR" altLang="en-US" dirty="0"/>
              <a:t>    상태 변화에</a:t>
            </a:r>
            <a:r>
              <a:rPr lang="en-US" altLang="ko-KR" dirty="0"/>
              <a:t> </a:t>
            </a:r>
            <a:r>
              <a:rPr lang="ko-KR" altLang="en-US" dirty="0"/>
              <a:t>따른 알림이</a:t>
            </a:r>
            <a:r>
              <a:rPr lang="en-US" altLang="ko-KR" dirty="0"/>
              <a:t> LCD</a:t>
            </a:r>
            <a:r>
              <a:rPr lang="ko-KR" altLang="en-US" dirty="0"/>
              <a:t>에 표시되도록 </a:t>
            </a:r>
            <a:r>
              <a:rPr lang="en-US" altLang="ko-KR" dirty="0"/>
              <a:t>software</a:t>
            </a:r>
            <a:r>
              <a:rPr lang="ko-KR" altLang="en-US" dirty="0"/>
              <a:t>적 설계를 한다</a:t>
            </a:r>
            <a:r>
              <a:rPr lang="en-US" altLang="ko-KR" dirty="0"/>
              <a:t>. (</a:t>
            </a:r>
            <a:r>
              <a:rPr lang="ko-KR" altLang="en-US" dirty="0"/>
              <a:t>잔량 정보</a:t>
            </a:r>
            <a:r>
              <a:rPr lang="en-US" altLang="ko-KR" dirty="0"/>
              <a:t>, </a:t>
            </a:r>
            <a:r>
              <a:rPr lang="ko-KR" altLang="en-US" dirty="0"/>
              <a:t>배출 알림 등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2487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 rot="10800000">
            <a:off x="323850" y="0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323849" y="6686551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23849" y="267032"/>
            <a:ext cx="804864" cy="804864"/>
          </a:xfrm>
          <a:prstGeom prst="roundRect">
            <a:avLst>
              <a:gd name="adj" fmla="val 14892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+mj-lt"/>
                <a:ea typeface="Adobe Heiti Std R" panose="020B0400000000000000" pitchFamily="34" charset="-128"/>
              </a:rPr>
              <a:t>5</a:t>
            </a:r>
            <a:endParaRPr lang="ko-KR" altLang="en-US" sz="36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B2EFB8-BEA2-4E6C-A0D5-0A256FEE46E8}"/>
              </a:ext>
            </a:extLst>
          </p:cNvPr>
          <p:cNvSpPr txBox="1"/>
          <p:nvPr/>
        </p:nvSpPr>
        <p:spPr>
          <a:xfrm>
            <a:off x="1128713" y="1973269"/>
            <a:ext cx="850184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영양제를 어떻게 한 알씩 배출되도록 할 것인지 효과적인 솔루션 구상 </a:t>
            </a:r>
            <a:endParaRPr lang="en-US" altLang="ko-KR" dirty="0"/>
          </a:p>
          <a:p>
            <a:r>
              <a:rPr lang="en-US" altLang="ko-KR" dirty="0"/>
              <a:t>    → </a:t>
            </a:r>
            <a:r>
              <a:rPr lang="ko-KR" altLang="en-US" dirty="0"/>
              <a:t>주요기능에서 설명한 내용으로 보완</a:t>
            </a:r>
            <a:r>
              <a:rPr lang="en-US" altLang="ko-KR" dirty="0"/>
              <a:t>, </a:t>
            </a:r>
            <a:r>
              <a:rPr lang="ko-KR" altLang="en-US" dirty="0"/>
              <a:t>추후 문제발생 시 스프링을 활용한 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ko-KR" altLang="en-US" dirty="0"/>
              <a:t>추가 보완 계획 중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보관통이 비었는지 확인을 못한다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→ </a:t>
            </a:r>
            <a:r>
              <a:rPr lang="ko-KR" altLang="en-US" dirty="0"/>
              <a:t>초음파 센서로 보관통을 감지하여 보관통이 비었을 때 </a:t>
            </a:r>
            <a:r>
              <a:rPr lang="en-US" altLang="ko-KR" dirty="0"/>
              <a:t>LED</a:t>
            </a:r>
            <a:r>
              <a:rPr lang="ko-KR" altLang="en-US" dirty="0"/>
              <a:t>로 알림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외부에서 물리적인 움직임을 주었을 때 영양제 배출이 되지 않도록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→ </a:t>
            </a:r>
            <a:r>
              <a:rPr lang="ko-KR" altLang="en-US" dirty="0"/>
              <a:t>주요기능에서 설명한 방식으로 기술적 설계를 변경하여 구조적으로 배출이</a:t>
            </a:r>
            <a:endParaRPr lang="en-US" altLang="ko-KR" dirty="0"/>
          </a:p>
          <a:p>
            <a:r>
              <a:rPr lang="en-US" altLang="ko-KR" dirty="0"/>
              <a:t>      </a:t>
            </a:r>
            <a:r>
              <a:rPr lang="ko-KR" altLang="en-US" dirty="0"/>
              <a:t>  되지 않도록 하였다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약을 먹지 못하는 상황일 경우에 대한 보완점</a:t>
            </a:r>
            <a:endParaRPr lang="en-US" altLang="ko-KR" dirty="0"/>
          </a:p>
          <a:p>
            <a:r>
              <a:rPr lang="en-US" altLang="ko-KR" dirty="0"/>
              <a:t>    → </a:t>
            </a:r>
            <a:r>
              <a:rPr lang="ko-KR" altLang="en-US" dirty="0"/>
              <a:t>모바일 기기를 통해 배출설정을 제어할 수 있도록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→ </a:t>
            </a:r>
            <a:r>
              <a:rPr lang="ko-KR" altLang="en-US" dirty="0"/>
              <a:t>배출 알림을 확인한후 모바일에서 제어 또는 </a:t>
            </a:r>
            <a:r>
              <a:rPr lang="en-US" altLang="ko-KR" dirty="0"/>
              <a:t>Push button</a:t>
            </a:r>
            <a:r>
              <a:rPr lang="ko-KR" altLang="en-US" dirty="0"/>
              <a:t>을 입력하여야 </a:t>
            </a:r>
            <a:endParaRPr lang="en-US" altLang="ko-KR" dirty="0"/>
          </a:p>
          <a:p>
            <a:r>
              <a:rPr lang="ko-KR" altLang="en-US" dirty="0"/>
              <a:t>        모터가 작동하도록 설계 변경 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C25A3F-5727-4DA9-82F8-015C377C29FF}"/>
              </a:ext>
            </a:extLst>
          </p:cNvPr>
          <p:cNvSpPr txBox="1"/>
          <p:nvPr/>
        </p:nvSpPr>
        <p:spPr>
          <a:xfrm>
            <a:off x="1128713" y="1259811"/>
            <a:ext cx="2852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보완된 내용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8EA005-EB69-4E10-8ED0-3368A5EE7C91}"/>
              </a:ext>
            </a:extLst>
          </p:cNvPr>
          <p:cNvSpPr/>
          <p:nvPr/>
        </p:nvSpPr>
        <p:spPr>
          <a:xfrm>
            <a:off x="1404232" y="502727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+mj-lt"/>
              </a:rPr>
              <a:t>보완점</a:t>
            </a:r>
          </a:p>
        </p:txBody>
      </p:sp>
    </p:spTree>
    <p:extLst>
      <p:ext uri="{BB962C8B-B14F-4D97-AF65-F5344CB8AC3E}">
        <p14:creationId xmlns:p14="http://schemas.microsoft.com/office/powerpoint/2010/main" val="260560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 rot="10800000">
            <a:off x="323850" y="0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323849" y="6686551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23849" y="267032"/>
            <a:ext cx="804864" cy="804864"/>
          </a:xfrm>
          <a:prstGeom prst="roundRect">
            <a:avLst>
              <a:gd name="adj" fmla="val 14892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+mj-lt"/>
                <a:ea typeface="Adobe Heiti Std R" panose="020B0400000000000000" pitchFamily="34" charset="-128"/>
              </a:rPr>
              <a:t>6</a:t>
            </a:r>
            <a:endParaRPr lang="ko-KR" altLang="en-US" sz="360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B07DB6-D04D-4EC1-9D7D-EBF28F55920E}"/>
              </a:ext>
            </a:extLst>
          </p:cNvPr>
          <p:cNvSpPr txBox="1"/>
          <p:nvPr/>
        </p:nvSpPr>
        <p:spPr>
          <a:xfrm>
            <a:off x="1366885" y="414779"/>
            <a:ext cx="4245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lt"/>
              </a:rPr>
              <a:t>프로젝트 계획 </a:t>
            </a:r>
            <a:r>
              <a:rPr lang="en-US" altLang="ko-KR" sz="2400" dirty="0">
                <a:latin typeface="+mj-lt"/>
              </a:rPr>
              <a:t>– </a:t>
            </a:r>
            <a:r>
              <a:rPr lang="ko-KR" altLang="en-US" dirty="0">
                <a:latin typeface="+mj-lt"/>
              </a:rPr>
              <a:t>전체 진행사항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99E7BAD-261B-4938-8E17-FC10B8AE4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312783"/>
              </p:ext>
            </p:extLst>
          </p:nvPr>
        </p:nvGraphicFramePr>
        <p:xfrm>
          <a:off x="726280" y="1315225"/>
          <a:ext cx="5992019" cy="495469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574706">
                  <a:extLst>
                    <a:ext uri="{9D8B030D-6E8A-4147-A177-3AD203B41FA5}">
                      <a16:colId xmlns:a16="http://schemas.microsoft.com/office/drawing/2014/main" val="346611313"/>
                    </a:ext>
                  </a:extLst>
                </a:gridCol>
                <a:gridCol w="2417313">
                  <a:extLst>
                    <a:ext uri="{9D8B030D-6E8A-4147-A177-3AD203B41FA5}">
                      <a16:colId xmlns:a16="http://schemas.microsoft.com/office/drawing/2014/main" val="1477699841"/>
                    </a:ext>
                  </a:extLst>
                </a:gridCol>
              </a:tblGrid>
              <a:tr h="7078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</a:rPr>
                        <a:t>주제 선정 및 자료 조사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effectLst/>
                        </a:rPr>
                        <a:t>3/23 ~ 4/10 (</a:t>
                      </a:r>
                      <a:r>
                        <a:rPr lang="ko-KR" altLang="en-US" sz="1200" kern="0" spc="0" dirty="0">
                          <a:effectLst/>
                        </a:rPr>
                        <a:t>진행 완료</a:t>
                      </a:r>
                      <a:r>
                        <a:rPr lang="en-US" altLang="ko-KR" sz="1200" kern="0" spc="0" dirty="0">
                          <a:effectLst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126619603"/>
                  </a:ext>
                </a:extLst>
              </a:tr>
              <a:tr h="7078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effectLst/>
                        </a:rPr>
                        <a:t>아두이노</a:t>
                      </a:r>
                      <a:r>
                        <a:rPr lang="ko-KR" altLang="en-US" sz="1200" kern="0" spc="0" dirty="0">
                          <a:effectLst/>
                        </a:rPr>
                        <a:t> 및 센서</a:t>
                      </a:r>
                      <a:r>
                        <a:rPr lang="en-US" altLang="ko-KR" sz="1200" kern="0" spc="0" dirty="0">
                          <a:effectLst/>
                        </a:rPr>
                        <a:t>, </a:t>
                      </a:r>
                      <a:r>
                        <a:rPr lang="ko-KR" altLang="en-US" sz="1200" kern="0" spc="0" dirty="0">
                          <a:effectLst/>
                        </a:rPr>
                        <a:t>코딩 공부 및 자료 수집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effectLst/>
                        </a:rPr>
                        <a:t>3/30 ~ 5/15 (</a:t>
                      </a:r>
                      <a:r>
                        <a:rPr lang="ko-KR" altLang="en-US" sz="1200" kern="0" spc="0" dirty="0">
                          <a:effectLst/>
                        </a:rPr>
                        <a:t>진행 중</a:t>
                      </a:r>
                      <a:r>
                        <a:rPr lang="en-US" altLang="ko-KR" sz="1200" kern="0" spc="0" dirty="0">
                          <a:effectLst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847512810"/>
                  </a:ext>
                </a:extLst>
              </a:tr>
              <a:tr h="7078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</a:rPr>
                        <a:t>아이디어 스케치 및 중간 보고서 작성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effectLst/>
                        </a:rPr>
                        <a:t>4/6 ~ 4/25 (</a:t>
                      </a:r>
                      <a:r>
                        <a:rPr lang="ko-KR" altLang="en-US" sz="1200" kern="0" spc="0" dirty="0">
                          <a:effectLst/>
                        </a:rPr>
                        <a:t>진행 완료</a:t>
                      </a:r>
                      <a:r>
                        <a:rPr lang="en-US" altLang="ko-KR" sz="1200" kern="0" spc="0" dirty="0">
                          <a:effectLst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822796863"/>
                  </a:ext>
                </a:extLst>
              </a:tr>
              <a:tr h="7078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</a:rPr>
                        <a:t>제품 제작 및 시스템 구현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effectLst/>
                        </a:rPr>
                        <a:t>5/1 ~ 6/5</a:t>
                      </a:r>
                      <a:r>
                        <a:rPr lang="en-US" altLang="ko-KR" sz="1200" kern="0" spc="0" dirty="0">
                          <a:effectLst/>
                        </a:rPr>
                        <a:t>(</a:t>
                      </a:r>
                      <a:r>
                        <a:rPr lang="ko-KR" altLang="en-US" sz="1200" kern="0" spc="0" dirty="0">
                          <a:effectLst/>
                        </a:rPr>
                        <a:t>진행 중</a:t>
                      </a:r>
                      <a:r>
                        <a:rPr lang="en-US" altLang="ko-KR" sz="1200" kern="0" spc="0" dirty="0">
                          <a:effectLst/>
                        </a:rPr>
                        <a:t>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865532675"/>
                  </a:ext>
                </a:extLst>
              </a:tr>
              <a:tr h="7078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</a:rPr>
                        <a:t>문제 해결 후 성능 분석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effectLst/>
                        </a:rPr>
                        <a:t>6/5~6/12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284197154"/>
                  </a:ext>
                </a:extLst>
              </a:tr>
              <a:tr h="7078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</a:rPr>
                        <a:t>최종 보고서 작성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effectLst/>
                        </a:rPr>
                        <a:t>6/12 ~ 6/19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582968490"/>
                  </a:ext>
                </a:extLst>
              </a:tr>
              <a:tr h="7078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</a:rPr>
                        <a:t>총 진행률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effectLst/>
                        </a:rPr>
                        <a:t>40%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355386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8619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 rot="10800000">
            <a:off x="323850" y="0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323849" y="6686551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B07DB6-D04D-4EC1-9D7D-EBF28F55920E}"/>
              </a:ext>
            </a:extLst>
          </p:cNvPr>
          <p:cNvSpPr txBox="1"/>
          <p:nvPr/>
        </p:nvSpPr>
        <p:spPr>
          <a:xfrm>
            <a:off x="1366885" y="414779"/>
            <a:ext cx="4155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lt"/>
              </a:rPr>
              <a:t>프로젝트 계획 </a:t>
            </a:r>
            <a:r>
              <a:rPr lang="en-US" altLang="ko-KR" sz="2400" dirty="0">
                <a:latin typeface="+mj-lt"/>
              </a:rPr>
              <a:t>– </a:t>
            </a:r>
            <a:r>
              <a:rPr lang="ko-KR" altLang="en-US" dirty="0">
                <a:latin typeface="+mj-lt"/>
              </a:rPr>
              <a:t>세부 진행사항</a:t>
            </a:r>
            <a:endParaRPr lang="ko-KR" altLang="en-US" sz="2000" dirty="0">
              <a:latin typeface="+mj-lt"/>
            </a:endParaRP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31A1C8FE-0166-4822-B73E-AC031CAB65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286078"/>
              </p:ext>
            </p:extLst>
          </p:nvPr>
        </p:nvGraphicFramePr>
        <p:xfrm>
          <a:off x="1128713" y="1315225"/>
          <a:ext cx="8983476" cy="4480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994492">
                  <a:extLst>
                    <a:ext uri="{9D8B030D-6E8A-4147-A177-3AD203B41FA5}">
                      <a16:colId xmlns:a16="http://schemas.microsoft.com/office/drawing/2014/main" val="1457333884"/>
                    </a:ext>
                  </a:extLst>
                </a:gridCol>
                <a:gridCol w="2994492">
                  <a:extLst>
                    <a:ext uri="{9D8B030D-6E8A-4147-A177-3AD203B41FA5}">
                      <a16:colId xmlns:a16="http://schemas.microsoft.com/office/drawing/2014/main" val="1204868560"/>
                    </a:ext>
                  </a:extLst>
                </a:gridCol>
                <a:gridCol w="2994492">
                  <a:extLst>
                    <a:ext uri="{9D8B030D-6E8A-4147-A177-3AD203B41FA5}">
                      <a16:colId xmlns:a16="http://schemas.microsoft.com/office/drawing/2014/main" val="3163185042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진행률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963048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기자재 주문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4/29~5/8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100%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654155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제품 외형 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3/23~5/10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80%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915066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제품 외형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5/1~5/31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20%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469219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아두이노</a:t>
                      </a:r>
                      <a:r>
                        <a:rPr lang="ko-KR" altLang="en-US" dirty="0"/>
                        <a:t> 코딩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배출기능 설계 및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5/8~6/5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30%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268974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아두이노</a:t>
                      </a:r>
                      <a:r>
                        <a:rPr lang="ko-KR" altLang="en-US" dirty="0"/>
                        <a:t> 코딩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부가기능 설계 및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5/8~6/5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20%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332092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제품 구현 후 보완 및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6/5~6/12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0%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6692231"/>
                  </a:ext>
                </a:extLst>
              </a:tr>
            </a:tbl>
          </a:graphicData>
        </a:graphic>
      </p:graphicFrame>
      <p:sp>
        <p:nvSpPr>
          <p:cNvPr id="15" name="모서리가 둥근 직사각형 10">
            <a:extLst>
              <a:ext uri="{FF2B5EF4-FFF2-40B4-BE49-F238E27FC236}">
                <a16:creationId xmlns:a16="http://schemas.microsoft.com/office/drawing/2014/main" id="{520EC58E-8329-45B3-89BE-5CA55C79F78E}"/>
              </a:ext>
            </a:extLst>
          </p:cNvPr>
          <p:cNvSpPr/>
          <p:nvPr/>
        </p:nvSpPr>
        <p:spPr>
          <a:xfrm>
            <a:off x="323849" y="267032"/>
            <a:ext cx="804864" cy="804864"/>
          </a:xfrm>
          <a:prstGeom prst="roundRect">
            <a:avLst>
              <a:gd name="adj" fmla="val 14892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+mj-lt"/>
                <a:ea typeface="Adobe Heiti Std R" panose="020B0400000000000000" pitchFamily="34" charset="-128"/>
              </a:rPr>
              <a:t>6</a:t>
            </a:r>
            <a:endParaRPr lang="ko-KR" altLang="en-US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691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 rot="10800000">
            <a:off x="323850" y="0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323849" y="6686551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B07DB6-D04D-4EC1-9D7D-EBF28F55920E}"/>
              </a:ext>
            </a:extLst>
          </p:cNvPr>
          <p:cNvSpPr txBox="1"/>
          <p:nvPr/>
        </p:nvSpPr>
        <p:spPr>
          <a:xfrm>
            <a:off x="1366885" y="414779"/>
            <a:ext cx="4335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lt"/>
              </a:rPr>
              <a:t>프로젝트 계획 </a:t>
            </a:r>
            <a:r>
              <a:rPr lang="en-US" altLang="ko-KR" sz="2400" dirty="0">
                <a:latin typeface="+mj-lt"/>
              </a:rPr>
              <a:t>– </a:t>
            </a:r>
            <a:r>
              <a:rPr lang="ko-KR" altLang="en-US" dirty="0">
                <a:latin typeface="+mj-lt"/>
              </a:rPr>
              <a:t>소모 기자재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99E7BAD-261B-4938-8E17-FC10B8AE4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504864"/>
              </p:ext>
            </p:extLst>
          </p:nvPr>
        </p:nvGraphicFramePr>
        <p:xfrm>
          <a:off x="726280" y="1315225"/>
          <a:ext cx="7941470" cy="4685882"/>
        </p:xfrm>
        <a:graphic>
          <a:graphicData uri="http://schemas.openxmlformats.org/drawingml/2006/table">
            <a:tbl>
              <a:tblPr/>
              <a:tblGrid>
                <a:gridCol w="4737705">
                  <a:extLst>
                    <a:ext uri="{9D8B030D-6E8A-4147-A177-3AD203B41FA5}">
                      <a16:colId xmlns:a16="http://schemas.microsoft.com/office/drawing/2014/main" val="346611313"/>
                    </a:ext>
                  </a:extLst>
                </a:gridCol>
                <a:gridCol w="3203765">
                  <a:extLst>
                    <a:ext uri="{9D8B030D-6E8A-4147-A177-3AD203B41FA5}">
                      <a16:colId xmlns:a16="http://schemas.microsoft.com/office/drawing/2014/main" val="1477699841"/>
                    </a:ext>
                  </a:extLst>
                </a:gridCol>
              </a:tblGrid>
              <a:tr h="31966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소켓 점퍼 케이블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40P (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칼라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) (M/M) 10cm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700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원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6619603"/>
                  </a:ext>
                </a:extLst>
              </a:tr>
              <a:tr h="3189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아두이노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포토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인터럽터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센서모듈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[SEN030111] 3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6,300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원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512810"/>
                  </a:ext>
                </a:extLst>
              </a:tr>
              <a:tr h="3189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실리콘 튜브 내경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내경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15mm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외경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20mm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길이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2M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8,000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원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2796863"/>
                  </a:ext>
                </a:extLst>
              </a:tr>
              <a:tr h="318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실리콘 튜브 내경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내경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10mm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외경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15mm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길이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2M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7,000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원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7552397"/>
                  </a:ext>
                </a:extLst>
              </a:tr>
              <a:tr h="3189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Arduino Uno (R3)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21,000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원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5532675"/>
                  </a:ext>
                </a:extLst>
              </a:tr>
              <a:tr h="3189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브레드보드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400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핀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Half Size Breadboard [SZH-BBAD-005]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700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원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4197154"/>
                  </a:ext>
                </a:extLst>
              </a:tr>
              <a:tr h="3189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9V L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홀더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DC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커넥터 타입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[SZH-BH006]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1,600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원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2968490"/>
                  </a:ext>
                </a:extLst>
              </a:tr>
              <a:tr h="31966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어박스장착모터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(NP01D-288) 3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개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5,400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원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9766121"/>
                  </a:ext>
                </a:extLst>
              </a:tr>
              <a:tr h="31966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십자형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4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버튼 모듈 레드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옐로우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그린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블루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[ELB040645]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3,300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원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862684"/>
                  </a:ext>
                </a:extLst>
              </a:tr>
              <a:tr h="31966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아두이노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I2C 1602 LCD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모듈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[SZH-EK101]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2,400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원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0458821"/>
                  </a:ext>
                </a:extLst>
              </a:tr>
              <a:tr h="31966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블루투스 모듈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HC-06 (DIP)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펌웨어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v3.0 [SZH-EK105]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3,700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원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7473552"/>
                  </a:ext>
                </a:extLst>
              </a:tr>
              <a:tr h="31966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초음파 거리센서 모듈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HC-SR04 [SZH-EK004] : 1300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원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1,300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원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1755687"/>
                  </a:ext>
                </a:extLst>
              </a:tr>
              <a:tr h="31966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실습용납땜세트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C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28,000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원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3677172"/>
                  </a:ext>
                </a:extLst>
              </a:tr>
              <a:tr h="159833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SunFounder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RTC-DS1302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실시간 시계 모듈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[TS0203]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3,400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원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3080432"/>
                  </a:ext>
                </a:extLst>
              </a:tr>
              <a:tr h="159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총합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99,100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원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303965"/>
                  </a:ext>
                </a:extLst>
              </a:tr>
            </a:tbl>
          </a:graphicData>
        </a:graphic>
      </p:graphicFrame>
      <p:sp>
        <p:nvSpPr>
          <p:cNvPr id="7" name="모서리가 둥근 직사각형 10">
            <a:extLst>
              <a:ext uri="{FF2B5EF4-FFF2-40B4-BE49-F238E27FC236}">
                <a16:creationId xmlns:a16="http://schemas.microsoft.com/office/drawing/2014/main" id="{CDD1EB05-8D5F-46CC-A408-E870E18C831C}"/>
              </a:ext>
            </a:extLst>
          </p:cNvPr>
          <p:cNvSpPr/>
          <p:nvPr/>
        </p:nvSpPr>
        <p:spPr>
          <a:xfrm>
            <a:off x="323849" y="267032"/>
            <a:ext cx="804864" cy="804864"/>
          </a:xfrm>
          <a:prstGeom prst="roundRect">
            <a:avLst>
              <a:gd name="adj" fmla="val 14892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+mj-lt"/>
                <a:ea typeface="Adobe Heiti Std R" panose="020B0400000000000000" pitchFamily="34" charset="-128"/>
              </a:rPr>
              <a:t>6</a:t>
            </a:r>
            <a:endParaRPr lang="ko-KR" altLang="en-US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1749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 rot="10800000">
            <a:off x="323850" y="0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323849" y="6686551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800246-9FFE-4AD7-B4E4-6CEAF9B35B96}"/>
              </a:ext>
            </a:extLst>
          </p:cNvPr>
          <p:cNvSpPr/>
          <p:nvPr/>
        </p:nvSpPr>
        <p:spPr>
          <a:xfrm>
            <a:off x="1440091" y="484798"/>
            <a:ext cx="35108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+mj-lt"/>
              </a:rPr>
              <a:t>프로젝트 계획 </a:t>
            </a:r>
            <a:r>
              <a:rPr lang="en-US" altLang="ko-KR" sz="2400" dirty="0">
                <a:latin typeface="+mj-lt"/>
              </a:rPr>
              <a:t>- </a:t>
            </a:r>
            <a:r>
              <a:rPr lang="ko-KR" altLang="en-US" sz="2000" dirty="0">
                <a:latin typeface="+mj-lt"/>
              </a:rPr>
              <a:t>역할분담</a:t>
            </a:r>
            <a:endParaRPr lang="ko-KR" altLang="en-US" sz="2400" dirty="0">
              <a:latin typeface="+mj-lt"/>
            </a:endParaRP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2AD206D1-5DDA-4439-A964-A74275B9A1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258827"/>
              </p:ext>
            </p:extLst>
          </p:nvPr>
        </p:nvGraphicFramePr>
        <p:xfrm>
          <a:off x="726280" y="1482380"/>
          <a:ext cx="10282380" cy="4610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1190">
                  <a:extLst>
                    <a:ext uri="{9D8B030D-6E8A-4147-A177-3AD203B41FA5}">
                      <a16:colId xmlns:a16="http://schemas.microsoft.com/office/drawing/2014/main" val="2041822878"/>
                    </a:ext>
                  </a:extLst>
                </a:gridCol>
                <a:gridCol w="5141190">
                  <a:extLst>
                    <a:ext uri="{9D8B030D-6E8A-4147-A177-3AD203B41FA5}">
                      <a16:colId xmlns:a16="http://schemas.microsoft.com/office/drawing/2014/main" val="2273439943"/>
                    </a:ext>
                  </a:extLst>
                </a:gridCol>
              </a:tblGrid>
              <a:tr h="678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반치영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김재민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651731"/>
                  </a:ext>
                </a:extLst>
              </a:tr>
              <a:tr h="101065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+mn-lt"/>
                        </a:rPr>
                        <a:t>제품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+mn-lt"/>
                        </a:rPr>
                        <a:t>HW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+mn-lt"/>
                        </a:rPr>
                        <a:t> 설계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+mn-lt"/>
                        </a:rPr>
                        <a:t>3D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+mn-lt"/>
                        </a:rPr>
                        <a:t>프로그램을 통한제품 모델링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+mn-lt"/>
                        </a:rPr>
                        <a:t>버튼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+mn-lt"/>
                        </a:rPr>
                        <a:t>, LCD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+mn-lt"/>
                        </a:rPr>
                        <a:t>등 부가기능 외형적 설계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+mn-lt"/>
                        </a:rPr>
                        <a:t>- 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+mn-lt"/>
                        </a:rPr>
                        <a:t>기계적 안정성 예측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+mn-lt"/>
                        </a:rPr>
                        <a:t>제품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+mn-lt"/>
                        </a:rPr>
                        <a:t>SW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+mn-lt"/>
                        </a:rPr>
                        <a:t>설계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800" dirty="0" err="1">
                          <a:solidFill>
                            <a:schemeClr val="tx1"/>
                          </a:solidFill>
                          <a:latin typeface="+mn-lt"/>
                        </a:rPr>
                        <a:t>통신모듈과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+mn-lt"/>
                        </a:rPr>
                        <a:t> 연계되는 어플리케이션 조사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+mn-lt"/>
                        </a:rPr>
                        <a:t>부가기능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+mn-lt"/>
                        </a:rPr>
                        <a:t>SW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+mn-lt"/>
                        </a:rPr>
                        <a:t>적 설계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+mn-lt"/>
                        </a:rPr>
                        <a:t>모터 동작 코딩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+mn-lt"/>
                        </a:rPr>
                        <a:t>필요 기자재 주문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+mn-lt"/>
                        </a:rPr>
                        <a:t>선행기술 조사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+mn-lt"/>
                        </a:rPr>
                        <a:t>중간보고서 제작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endParaRPr lang="ko-KR" altLang="en-US"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제품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HW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설계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영양제 배출 아이디어 제공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영양제 배출 구조 설계 및 보완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일러스트를 통한 세부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디자인 스케치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제품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SW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설계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알고리즘 순서도 제작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배출기능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SW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적 설계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LCD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타이머 표시 코딩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포토센서 감지 코딩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프로젝트 일정 계획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중간보고서 수정 후 검토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241481"/>
                  </a:ext>
                </a:extLst>
              </a:tr>
            </a:tbl>
          </a:graphicData>
        </a:graphic>
      </p:graphicFrame>
      <p:sp>
        <p:nvSpPr>
          <p:cNvPr id="7" name="모서리가 둥근 직사각형 10">
            <a:extLst>
              <a:ext uri="{FF2B5EF4-FFF2-40B4-BE49-F238E27FC236}">
                <a16:creationId xmlns:a16="http://schemas.microsoft.com/office/drawing/2014/main" id="{A413A880-C740-4AC4-8ACB-18300C82444F}"/>
              </a:ext>
            </a:extLst>
          </p:cNvPr>
          <p:cNvSpPr/>
          <p:nvPr/>
        </p:nvSpPr>
        <p:spPr>
          <a:xfrm>
            <a:off x="323849" y="267032"/>
            <a:ext cx="804864" cy="804864"/>
          </a:xfrm>
          <a:prstGeom prst="roundRect">
            <a:avLst>
              <a:gd name="adj" fmla="val 14892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+mj-lt"/>
                <a:ea typeface="Adobe Heiti Std R" panose="020B0400000000000000" pitchFamily="34" charset="-128"/>
              </a:rPr>
              <a:t>6</a:t>
            </a:r>
            <a:endParaRPr lang="ko-KR" altLang="en-US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5437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4">
            <a:extLst>
              <a:ext uri="{FF2B5EF4-FFF2-40B4-BE49-F238E27FC236}">
                <a16:creationId xmlns:a16="http://schemas.microsoft.com/office/drawing/2014/main" id="{8DA74EB8-71FB-4778-8BA3-EA4F84D9EFA0}"/>
              </a:ext>
            </a:extLst>
          </p:cNvPr>
          <p:cNvSpPr/>
          <p:nvPr/>
        </p:nvSpPr>
        <p:spPr>
          <a:xfrm rot="10800000">
            <a:off x="323850" y="0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양쪽 모서리가 둥근 사각형 3">
            <a:extLst>
              <a:ext uri="{FF2B5EF4-FFF2-40B4-BE49-F238E27FC236}">
                <a16:creationId xmlns:a16="http://schemas.microsoft.com/office/drawing/2014/main" id="{D8822F4A-CD1B-48E3-9F0C-2FCDD277F192}"/>
              </a:ext>
            </a:extLst>
          </p:cNvPr>
          <p:cNvSpPr/>
          <p:nvPr/>
        </p:nvSpPr>
        <p:spPr>
          <a:xfrm>
            <a:off x="323849" y="6686551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6" name="모서리가 둥근 직사각형 10">
            <a:extLst>
              <a:ext uri="{FF2B5EF4-FFF2-40B4-BE49-F238E27FC236}">
                <a16:creationId xmlns:a16="http://schemas.microsoft.com/office/drawing/2014/main" id="{560ED35E-9E4B-4423-B884-D668E0B5E923}"/>
              </a:ext>
            </a:extLst>
          </p:cNvPr>
          <p:cNvSpPr/>
          <p:nvPr/>
        </p:nvSpPr>
        <p:spPr>
          <a:xfrm>
            <a:off x="323849" y="267032"/>
            <a:ext cx="804864" cy="804864"/>
          </a:xfrm>
          <a:prstGeom prst="roundRect">
            <a:avLst>
              <a:gd name="adj" fmla="val 14892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+mj-lt"/>
              </a:rPr>
              <a:t>7</a:t>
            </a:r>
            <a:endParaRPr lang="ko-KR" altLang="en-US" sz="3600" dirty="0"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4B4B5E-013C-4614-956A-861A83B486FA}"/>
              </a:ext>
            </a:extLst>
          </p:cNvPr>
          <p:cNvSpPr/>
          <p:nvPr/>
        </p:nvSpPr>
        <p:spPr>
          <a:xfrm>
            <a:off x="1440091" y="48479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+mj-lt"/>
              </a:rPr>
              <a:t>참고문헌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66BE61-2652-4E80-B3EA-E95548768B36}"/>
              </a:ext>
            </a:extLst>
          </p:cNvPr>
          <p:cNvSpPr txBox="1"/>
          <p:nvPr/>
        </p:nvSpPr>
        <p:spPr>
          <a:xfrm>
            <a:off x="1440091" y="1887006"/>
            <a:ext cx="7628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 startAt="3"/>
            </a:pPr>
            <a:r>
              <a:rPr lang="ko-KR" altLang="en-US" sz="1600" dirty="0" err="1"/>
              <a:t>서병헌</a:t>
            </a:r>
            <a:r>
              <a:rPr lang="en-US" altLang="ko-KR" sz="1600" dirty="0"/>
              <a:t>.(2015).</a:t>
            </a:r>
            <a:r>
              <a:rPr lang="ko-KR" altLang="en-US" sz="1600" dirty="0" err="1"/>
              <a:t>특허출원제</a:t>
            </a:r>
            <a:r>
              <a:rPr lang="en-US" altLang="ko-KR" sz="1600" dirty="0"/>
              <a:t>10-2015-0126162.</a:t>
            </a:r>
            <a:r>
              <a:rPr lang="ko-KR" altLang="en-US" sz="1600" dirty="0"/>
              <a:t>대한민국</a:t>
            </a:r>
            <a:r>
              <a:rPr lang="en-US" altLang="ko-KR" sz="1600" dirty="0"/>
              <a:t>:</a:t>
            </a:r>
            <a:r>
              <a:rPr lang="ko-KR" altLang="en-US" sz="1600" dirty="0"/>
              <a:t>특허청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     (</a:t>
            </a:r>
            <a:r>
              <a:rPr lang="ko-KR" altLang="en-US" sz="1600" dirty="0"/>
              <a:t>알람 기능을</a:t>
            </a:r>
            <a:r>
              <a:rPr lang="en-US" altLang="ko-KR" sz="1600" dirty="0"/>
              <a:t> </a:t>
            </a:r>
            <a:r>
              <a:rPr lang="ko-KR" altLang="en-US" sz="1600" dirty="0"/>
              <a:t>구비한 스마트 약통 및 세트</a:t>
            </a:r>
            <a:r>
              <a:rPr lang="en-US" altLang="ko-KR" sz="1600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02BA89-3C66-4B50-87FC-ACB16AAD8437}"/>
              </a:ext>
            </a:extLst>
          </p:cNvPr>
          <p:cNvSpPr txBox="1"/>
          <p:nvPr/>
        </p:nvSpPr>
        <p:spPr>
          <a:xfrm>
            <a:off x="1440091" y="2457212"/>
            <a:ext cx="7628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4)  </a:t>
            </a:r>
            <a:r>
              <a:rPr lang="ko-KR" altLang="en-US" sz="1600" dirty="0" err="1"/>
              <a:t>박두환</a:t>
            </a:r>
            <a:r>
              <a:rPr lang="en-US" altLang="ko-KR" sz="1600" dirty="0"/>
              <a:t>.(2015).</a:t>
            </a:r>
            <a:r>
              <a:rPr lang="ko-KR" altLang="en-US" sz="1600" dirty="0" err="1"/>
              <a:t>특허출원제</a:t>
            </a:r>
            <a:r>
              <a:rPr lang="en-US" altLang="ko-KR" sz="1600" dirty="0"/>
              <a:t>10-2008-0041315.</a:t>
            </a:r>
            <a:r>
              <a:rPr lang="ko-KR" altLang="en-US" sz="1600" dirty="0"/>
              <a:t>대한민국</a:t>
            </a:r>
            <a:r>
              <a:rPr lang="en-US" altLang="ko-KR" sz="1600" dirty="0"/>
              <a:t>:</a:t>
            </a:r>
            <a:r>
              <a:rPr lang="ko-KR" altLang="en-US" sz="1600" dirty="0"/>
              <a:t>특허청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    (</a:t>
            </a:r>
            <a:r>
              <a:rPr lang="ko-KR" altLang="en-US" sz="1600" dirty="0"/>
              <a:t>자동 약 공급 및 투약시간 알림 장치 </a:t>
            </a:r>
            <a:r>
              <a:rPr lang="en-US" altLang="ko-KR" sz="1600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9ACF7C-B119-4564-8873-9E6069E18512}"/>
              </a:ext>
            </a:extLst>
          </p:cNvPr>
          <p:cNvSpPr txBox="1"/>
          <p:nvPr/>
        </p:nvSpPr>
        <p:spPr>
          <a:xfrm>
            <a:off x="1440091" y="3041987"/>
            <a:ext cx="9311818" cy="342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5)</a:t>
            </a:r>
            <a:r>
              <a:rPr lang="en-US" altLang="ko-KR" sz="1200" dirty="0"/>
              <a:t>   </a:t>
            </a:r>
            <a:r>
              <a:rPr lang="ko-KR" altLang="en-US" sz="1600" dirty="0"/>
              <a:t>기어박스</a:t>
            </a:r>
            <a:r>
              <a:rPr lang="en-US" altLang="ko-KR" sz="1600" dirty="0"/>
              <a:t>MOTOR.</a:t>
            </a:r>
            <a:r>
              <a:rPr lang="ko-KR" altLang="en-US" sz="1600" dirty="0"/>
              <a:t>제품사양</a:t>
            </a:r>
            <a:r>
              <a:rPr lang="en-US" altLang="ko-KR" sz="1600" dirty="0"/>
              <a:t>.</a:t>
            </a:r>
            <a:r>
              <a:rPr lang="ko-KR" altLang="en-US" sz="1600" dirty="0" err="1"/>
              <a:t>디바이스마트</a:t>
            </a:r>
            <a:r>
              <a:rPr lang="en-US" altLang="ko-KR" sz="1600" dirty="0"/>
              <a:t> (URL : </a:t>
            </a:r>
            <a:r>
              <a:rPr lang="en-US" altLang="ko-KR" sz="1400" dirty="0">
                <a:hlinkClick r:id="rId2"/>
              </a:rPr>
              <a:t>https://www.devicemart.co.kr/goods/view?no=37853</a:t>
            </a:r>
            <a:r>
              <a:rPr lang="en-US" altLang="ko-KR" sz="1400" dirty="0"/>
              <a:t>)</a:t>
            </a:r>
            <a:endParaRPr lang="en-US" altLang="ko-KR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EDAB0F-F1AD-418E-A651-EEB3D318A9D1}"/>
              </a:ext>
            </a:extLst>
          </p:cNvPr>
          <p:cNvSpPr txBox="1"/>
          <p:nvPr/>
        </p:nvSpPr>
        <p:spPr>
          <a:xfrm>
            <a:off x="1440091" y="3473239"/>
            <a:ext cx="6421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6) </a:t>
            </a:r>
            <a:r>
              <a:rPr lang="en-US" altLang="ko-KR" sz="1200" dirty="0"/>
              <a:t> </a:t>
            </a:r>
            <a:r>
              <a:rPr lang="ko-KR" altLang="en-US" sz="1600" dirty="0" err="1"/>
              <a:t>권은진</a:t>
            </a:r>
            <a:r>
              <a:rPr lang="en-US" altLang="ko-KR" sz="1600" dirty="0"/>
              <a:t>, </a:t>
            </a:r>
            <a:r>
              <a:rPr lang="ko-KR" altLang="en-US" sz="1600" dirty="0"/>
              <a:t>윤지완</a:t>
            </a:r>
            <a:r>
              <a:rPr lang="en-US" altLang="ko-KR" sz="1600" dirty="0"/>
              <a:t>, </a:t>
            </a:r>
            <a:r>
              <a:rPr lang="ko-KR" altLang="en-US" sz="1600" dirty="0"/>
              <a:t>임영진</a:t>
            </a:r>
            <a:r>
              <a:rPr lang="en-US" altLang="ko-KR" sz="1600" dirty="0"/>
              <a:t>, </a:t>
            </a:r>
            <a:r>
              <a:rPr lang="ko-KR" altLang="en-US" sz="1600" dirty="0"/>
              <a:t>최민영</a:t>
            </a:r>
            <a:r>
              <a:rPr lang="en-US" altLang="ko-KR" sz="1600" dirty="0"/>
              <a:t>, </a:t>
            </a:r>
            <a:r>
              <a:rPr lang="ko-KR" altLang="en-US" sz="1600" dirty="0"/>
              <a:t>김명희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r>
              <a:rPr lang="en-US" altLang="ko-KR" sz="1600" dirty="0"/>
              <a:t>(2015).</a:t>
            </a:r>
          </a:p>
          <a:p>
            <a:r>
              <a:rPr lang="en-US" altLang="ko-KR" sz="1600" dirty="0"/>
              <a:t>   </a:t>
            </a:r>
            <a:r>
              <a:rPr lang="ko-KR" altLang="en-US" sz="1600" dirty="0" err="1"/>
              <a:t>아두이노와</a:t>
            </a:r>
            <a:r>
              <a:rPr lang="ko-KR" altLang="en-US" sz="1600" dirty="0"/>
              <a:t> 어플리케이션을 이용한 블루투스 기반 약 상자 알람</a:t>
            </a:r>
            <a:endParaRPr lang="en-US" altLang="ko-KR" sz="1600" dirty="0"/>
          </a:p>
          <a:p>
            <a:r>
              <a:rPr lang="en-US" altLang="ko-KR" sz="1600" dirty="0"/>
              <a:t> </a:t>
            </a:r>
            <a:r>
              <a:rPr lang="ko-KR" altLang="en-US" sz="1600" dirty="0"/>
              <a:t>  시스템 구현</a:t>
            </a:r>
            <a:r>
              <a:rPr lang="en-US" altLang="ko-KR" sz="1600" dirty="0"/>
              <a:t>. </a:t>
            </a:r>
            <a:r>
              <a:rPr lang="ko-KR" altLang="en-US" sz="1600" dirty="0"/>
              <a:t>한국 통신학회 학술대회논문집</a:t>
            </a:r>
            <a:r>
              <a:rPr lang="en-US" altLang="ko-KR" sz="1600" dirty="0"/>
              <a:t>, 414-415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D801B8-A4BD-4B3F-AB4C-9AC1AC519712}"/>
              </a:ext>
            </a:extLst>
          </p:cNvPr>
          <p:cNvSpPr txBox="1"/>
          <p:nvPr/>
        </p:nvSpPr>
        <p:spPr>
          <a:xfrm>
            <a:off x="1440091" y="4304236"/>
            <a:ext cx="64219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7) [</a:t>
            </a:r>
            <a:r>
              <a:rPr lang="ko-KR" altLang="en-US" sz="1600" dirty="0" err="1"/>
              <a:t>아두이노</a:t>
            </a:r>
            <a:r>
              <a:rPr lang="en-US" altLang="ko-KR" sz="1600" dirty="0"/>
              <a:t>] </a:t>
            </a:r>
            <a:r>
              <a:rPr lang="ko-KR" altLang="en-US" sz="1600" dirty="0"/>
              <a:t>블루투스 모듈</a:t>
            </a:r>
            <a:r>
              <a:rPr lang="en-US" altLang="ko-KR" sz="1600" dirty="0"/>
              <a:t>(HC-06)</a:t>
            </a:r>
            <a:r>
              <a:rPr lang="ko-KR" altLang="en-US" sz="1600" dirty="0"/>
              <a:t>을 이용한 </a:t>
            </a:r>
            <a:r>
              <a:rPr lang="ko-KR" altLang="en-US" sz="1600" dirty="0" err="1"/>
              <a:t>서보모터</a:t>
            </a:r>
            <a:r>
              <a:rPr lang="en-US" altLang="ko-KR" sz="1600" dirty="0"/>
              <a:t>(SG90) </a:t>
            </a:r>
            <a:r>
              <a:rPr lang="ko-KR" altLang="en-US" sz="1600" dirty="0"/>
              <a:t>제어 </a:t>
            </a:r>
            <a:endParaRPr lang="en-US" altLang="ko-KR" sz="1600" dirty="0"/>
          </a:p>
          <a:p>
            <a:r>
              <a:rPr lang="en-US" altLang="ko-KR" sz="1200" dirty="0"/>
              <a:t>   (URL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en-US" altLang="ko-KR" sz="1400" dirty="0">
                <a:hlinkClick r:id="rId3"/>
              </a:rPr>
              <a:t>https://deneb21.tistory.com/347</a:t>
            </a:r>
            <a:r>
              <a:rPr lang="ko-KR" altLang="en-US" sz="1400" dirty="0"/>
              <a:t> </a:t>
            </a:r>
            <a:r>
              <a:rPr lang="en-US" altLang="ko-KR" sz="1400" dirty="0"/>
              <a:t>[Do It Yourself!] )</a:t>
            </a:r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CE42DA-5DFC-46E7-ACE0-8DCAFC43A945}"/>
              </a:ext>
            </a:extLst>
          </p:cNvPr>
          <p:cNvSpPr txBox="1"/>
          <p:nvPr/>
        </p:nvSpPr>
        <p:spPr>
          <a:xfrm>
            <a:off x="1440091" y="1003239"/>
            <a:ext cx="7868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aseline="30000" dirty="0"/>
              <a:t>1) 2) </a:t>
            </a:r>
            <a:r>
              <a:rPr lang="ko-KR" altLang="en-US" sz="1600" dirty="0" err="1"/>
              <a:t>이여옥</a:t>
            </a:r>
            <a:r>
              <a:rPr lang="en-US" altLang="ko-KR" sz="1600" dirty="0"/>
              <a:t>, </a:t>
            </a:r>
            <a:r>
              <a:rPr lang="ko-KR" altLang="en-US" sz="1600" dirty="0"/>
              <a:t>송윤주</a:t>
            </a:r>
            <a:r>
              <a:rPr lang="en-US" altLang="ko-KR" sz="1600" dirty="0"/>
              <a:t>. (2010). </a:t>
            </a:r>
            <a:r>
              <a:rPr lang="ko-KR" altLang="en-US" sz="1600" dirty="0"/>
              <a:t>우리나라 성인의 </a:t>
            </a:r>
            <a:r>
              <a:rPr lang="ko-KR" altLang="en-US" sz="1600" dirty="0" err="1"/>
              <a:t>비타민ㆍ무기질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보충제</a:t>
            </a:r>
            <a:r>
              <a:rPr lang="ko-KR" altLang="en-US" sz="1600" dirty="0"/>
              <a:t> 섭취여부에 따른 </a:t>
            </a:r>
            <a:r>
              <a:rPr lang="ko-KR" altLang="en-US" sz="1600" dirty="0" err="1"/>
              <a:t>인구ㆍ사회학적</a:t>
            </a:r>
            <a:r>
              <a:rPr lang="en-US" altLang="ko-KR" sz="1600" dirty="0"/>
              <a:t>, </a:t>
            </a:r>
            <a:r>
              <a:rPr lang="ko-KR" altLang="en-US" sz="1600" dirty="0"/>
              <a:t>생활습관 및 영양섭취상태에 관한 연구</a:t>
            </a:r>
            <a:r>
              <a:rPr lang="en-US" altLang="ko-KR" sz="1600" dirty="0"/>
              <a:t>. </a:t>
            </a:r>
            <a:r>
              <a:rPr lang="ko-KR" altLang="en-US" sz="1600" dirty="0" err="1"/>
              <a:t>한국식생활문화학회지</a:t>
            </a:r>
            <a:r>
              <a:rPr lang="en-US" altLang="ko-KR" sz="1600" dirty="0"/>
              <a:t>, 25(4), 480-486.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8E2E03-76BD-4FF2-810A-F9448DB8A4E2}"/>
              </a:ext>
            </a:extLst>
          </p:cNvPr>
          <p:cNvSpPr txBox="1"/>
          <p:nvPr/>
        </p:nvSpPr>
        <p:spPr>
          <a:xfrm>
            <a:off x="1440091" y="4894025"/>
            <a:ext cx="7628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8)  </a:t>
            </a:r>
            <a:r>
              <a:rPr lang="ko-KR" altLang="en-US" sz="1600" dirty="0"/>
              <a:t>㈜</a:t>
            </a:r>
            <a:r>
              <a:rPr lang="ko-KR" altLang="en-US" sz="1600" dirty="0" err="1"/>
              <a:t>제이브이엠</a:t>
            </a:r>
            <a:r>
              <a:rPr lang="en-US" altLang="ko-KR" sz="1600" dirty="0"/>
              <a:t>.(2000).</a:t>
            </a:r>
            <a:r>
              <a:rPr lang="ko-KR" altLang="en-US" sz="1600" dirty="0" err="1"/>
              <a:t>특허출원제</a:t>
            </a:r>
            <a:r>
              <a:rPr lang="en-US" altLang="ko-KR" sz="1600" dirty="0"/>
              <a:t>10-2000-0044169.</a:t>
            </a:r>
            <a:r>
              <a:rPr lang="ko-KR" altLang="en-US" sz="1600" dirty="0"/>
              <a:t>대한민국</a:t>
            </a:r>
            <a:r>
              <a:rPr lang="en-US" altLang="ko-KR" sz="1600" dirty="0"/>
              <a:t>:</a:t>
            </a:r>
            <a:r>
              <a:rPr lang="ko-KR" altLang="en-US" sz="1600" dirty="0"/>
              <a:t>특허청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     (</a:t>
            </a:r>
            <a:r>
              <a:rPr lang="ko-KR" altLang="en-US" sz="1600" dirty="0"/>
              <a:t>약제의 분배포장장치</a:t>
            </a:r>
            <a:r>
              <a:rPr lang="en-US" altLang="ko-KR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60736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 rot="10800000">
            <a:off x="323850" y="0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323849" y="6686551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23849" y="267032"/>
            <a:ext cx="804864" cy="804864"/>
          </a:xfrm>
          <a:prstGeom prst="roundRect">
            <a:avLst>
              <a:gd name="adj" fmla="val 14892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+mj-lt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31111" y="315521"/>
            <a:ext cx="13917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목 차</a:t>
            </a:r>
            <a:endParaRPr lang="ko-KR" altLang="en-US" sz="4000" dirty="0">
              <a:solidFill>
                <a:schemeClr val="accent6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403345" y="2323997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67E5F9-138D-4DA3-B1C8-2DCB1E4602F4}"/>
              </a:ext>
            </a:extLst>
          </p:cNvPr>
          <p:cNvSpPr txBox="1"/>
          <p:nvPr/>
        </p:nvSpPr>
        <p:spPr>
          <a:xfrm>
            <a:off x="2722839" y="2178519"/>
            <a:ext cx="5618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선행기술 및 유사제품</a:t>
            </a:r>
            <a:endParaRPr lang="en-US" altLang="ko-KR" sz="2400" dirty="0"/>
          </a:p>
        </p:txBody>
      </p:sp>
      <p:sp>
        <p:nvSpPr>
          <p:cNvPr id="10" name="모서리가 둥근 직사각형 39">
            <a:extLst>
              <a:ext uri="{FF2B5EF4-FFF2-40B4-BE49-F238E27FC236}">
                <a16:creationId xmlns:a16="http://schemas.microsoft.com/office/drawing/2014/main" id="{D7F12E84-3987-4201-971E-A0CB322E02E1}"/>
              </a:ext>
            </a:extLst>
          </p:cNvPr>
          <p:cNvSpPr/>
          <p:nvPr/>
        </p:nvSpPr>
        <p:spPr>
          <a:xfrm>
            <a:off x="2403345" y="2861446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196B55-0615-42B7-8CA5-A6F6052355CE}"/>
              </a:ext>
            </a:extLst>
          </p:cNvPr>
          <p:cNvSpPr txBox="1"/>
          <p:nvPr/>
        </p:nvSpPr>
        <p:spPr>
          <a:xfrm>
            <a:off x="2722839" y="3756152"/>
            <a:ext cx="5618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보완점</a:t>
            </a:r>
          </a:p>
        </p:txBody>
      </p:sp>
      <p:sp>
        <p:nvSpPr>
          <p:cNvPr id="14" name="모서리가 둥근 직사각형 39">
            <a:extLst>
              <a:ext uri="{FF2B5EF4-FFF2-40B4-BE49-F238E27FC236}">
                <a16:creationId xmlns:a16="http://schemas.microsoft.com/office/drawing/2014/main" id="{F9F36EEB-AC51-475E-A006-CE8BC67A0268}"/>
              </a:ext>
            </a:extLst>
          </p:cNvPr>
          <p:cNvSpPr/>
          <p:nvPr/>
        </p:nvSpPr>
        <p:spPr>
          <a:xfrm>
            <a:off x="2403345" y="3901630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623FE7-A573-4669-9308-2EFA7DEBB1FA}"/>
              </a:ext>
            </a:extLst>
          </p:cNvPr>
          <p:cNvSpPr txBox="1"/>
          <p:nvPr/>
        </p:nvSpPr>
        <p:spPr>
          <a:xfrm>
            <a:off x="2722839" y="2718340"/>
            <a:ext cx="5618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주요기능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891565-216E-4978-8BE1-E187B3EAB7D3}"/>
              </a:ext>
            </a:extLst>
          </p:cNvPr>
          <p:cNvSpPr txBox="1"/>
          <p:nvPr/>
        </p:nvSpPr>
        <p:spPr>
          <a:xfrm>
            <a:off x="2722839" y="4220500"/>
            <a:ext cx="5618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프로젝트 계획</a:t>
            </a:r>
            <a:endParaRPr lang="en-US" altLang="ko-KR" sz="2400" dirty="0"/>
          </a:p>
        </p:txBody>
      </p:sp>
      <p:sp>
        <p:nvSpPr>
          <p:cNvPr id="20" name="모서리가 둥근 직사각형 39">
            <a:extLst>
              <a:ext uri="{FF2B5EF4-FFF2-40B4-BE49-F238E27FC236}">
                <a16:creationId xmlns:a16="http://schemas.microsoft.com/office/drawing/2014/main" id="{30327BE3-2017-4F7D-A368-6C4208E611C2}"/>
              </a:ext>
            </a:extLst>
          </p:cNvPr>
          <p:cNvSpPr/>
          <p:nvPr/>
        </p:nvSpPr>
        <p:spPr>
          <a:xfrm>
            <a:off x="2403345" y="4365977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C1BB7D-D836-47C2-8021-6CE80D8DB65B}"/>
              </a:ext>
            </a:extLst>
          </p:cNvPr>
          <p:cNvSpPr txBox="1"/>
          <p:nvPr/>
        </p:nvSpPr>
        <p:spPr>
          <a:xfrm>
            <a:off x="2722839" y="4720020"/>
            <a:ext cx="5618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참고문헌</a:t>
            </a:r>
          </a:p>
        </p:txBody>
      </p:sp>
      <p:sp>
        <p:nvSpPr>
          <p:cNvPr id="22" name="모서리가 둥근 직사각형 39">
            <a:extLst>
              <a:ext uri="{FF2B5EF4-FFF2-40B4-BE49-F238E27FC236}">
                <a16:creationId xmlns:a16="http://schemas.microsoft.com/office/drawing/2014/main" id="{3B626970-A515-48DB-88B3-BB033E837B84}"/>
              </a:ext>
            </a:extLst>
          </p:cNvPr>
          <p:cNvSpPr/>
          <p:nvPr/>
        </p:nvSpPr>
        <p:spPr>
          <a:xfrm>
            <a:off x="2403345" y="4865497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+mj-lt"/>
            </a:endParaRPr>
          </a:p>
        </p:txBody>
      </p:sp>
      <p:sp>
        <p:nvSpPr>
          <p:cNvPr id="16" name="모서리가 둥근 직사각형 39">
            <a:extLst>
              <a:ext uri="{FF2B5EF4-FFF2-40B4-BE49-F238E27FC236}">
                <a16:creationId xmlns:a16="http://schemas.microsoft.com/office/drawing/2014/main" id="{E4529170-061F-411D-BD4E-26CDC263B2E2}"/>
              </a:ext>
            </a:extLst>
          </p:cNvPr>
          <p:cNvSpPr/>
          <p:nvPr/>
        </p:nvSpPr>
        <p:spPr>
          <a:xfrm>
            <a:off x="2403345" y="1784176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606882-7930-44D9-901A-BD146FB170D2}"/>
              </a:ext>
            </a:extLst>
          </p:cNvPr>
          <p:cNvSpPr txBox="1"/>
          <p:nvPr/>
        </p:nvSpPr>
        <p:spPr>
          <a:xfrm>
            <a:off x="2722839" y="1638698"/>
            <a:ext cx="5618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lt"/>
              </a:rPr>
              <a:t>개발배경</a:t>
            </a:r>
          </a:p>
        </p:txBody>
      </p:sp>
      <p:sp>
        <p:nvSpPr>
          <p:cNvPr id="23" name="모서리가 둥근 직사각형 39">
            <a:extLst>
              <a:ext uri="{FF2B5EF4-FFF2-40B4-BE49-F238E27FC236}">
                <a16:creationId xmlns:a16="http://schemas.microsoft.com/office/drawing/2014/main" id="{E0DA6652-96B0-4FDD-A210-2666D87FC18C}"/>
              </a:ext>
            </a:extLst>
          </p:cNvPr>
          <p:cNvSpPr/>
          <p:nvPr/>
        </p:nvSpPr>
        <p:spPr>
          <a:xfrm>
            <a:off x="2403345" y="3358703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ECFBF6-A00E-47F9-B438-B66C0855F877}"/>
              </a:ext>
            </a:extLst>
          </p:cNvPr>
          <p:cNvSpPr txBox="1"/>
          <p:nvPr/>
        </p:nvSpPr>
        <p:spPr>
          <a:xfrm>
            <a:off x="2722839" y="3215597"/>
            <a:ext cx="5618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진행사항</a:t>
            </a:r>
          </a:p>
        </p:txBody>
      </p:sp>
    </p:spTree>
    <p:extLst>
      <p:ext uri="{BB962C8B-B14F-4D97-AF65-F5344CB8AC3E}">
        <p14:creationId xmlns:p14="http://schemas.microsoft.com/office/powerpoint/2010/main" val="601090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 rot="10800000">
            <a:off x="323850" y="0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323849" y="6686551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23849" y="267032"/>
            <a:ext cx="804864" cy="804864"/>
          </a:xfrm>
          <a:prstGeom prst="roundRect">
            <a:avLst>
              <a:gd name="adj" fmla="val 14892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+mj-lt"/>
                <a:ea typeface="Adobe Heiti Std R" panose="020B0400000000000000" pitchFamily="34" charset="-128"/>
              </a:rPr>
              <a:t>1</a:t>
            </a:r>
            <a:endParaRPr lang="ko-KR" altLang="en-US" sz="3600" dirty="0"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800246-9FFE-4AD7-B4E4-6CEAF9B35B96}"/>
              </a:ext>
            </a:extLst>
          </p:cNvPr>
          <p:cNvSpPr/>
          <p:nvPr/>
        </p:nvSpPr>
        <p:spPr>
          <a:xfrm>
            <a:off x="1440091" y="484798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+mj-lt"/>
              </a:rPr>
              <a:t>개발 배경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1A3706-FFCF-46CF-95C9-67BA8E45B117}"/>
              </a:ext>
            </a:extLst>
          </p:cNvPr>
          <p:cNvSpPr txBox="1"/>
          <p:nvPr/>
        </p:nvSpPr>
        <p:spPr>
          <a:xfrm>
            <a:off x="1018636" y="1420262"/>
            <a:ext cx="98186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건강 유지 및 관리에 대한 요구가 커짐에 따라 자신이 식품을 통해 건강을 유지하는데 필요한 영양소를 공급받지 못한다고 느끼는 사람들이 비타민</a:t>
            </a:r>
            <a:r>
              <a:rPr lang="en-US" altLang="ko-KR" dirty="0"/>
              <a:t>·</a:t>
            </a:r>
            <a:r>
              <a:rPr lang="ko-KR" altLang="en-US" dirty="0"/>
              <a:t>무기질 보충제를 통해 영양소를 섭취하려는 경향이 증가하고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baseline="30000" dirty="0"/>
              <a:t>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우리나라의 </a:t>
            </a:r>
            <a:r>
              <a:rPr lang="ko-KR" altLang="en-US" dirty="0" err="1"/>
              <a:t>식이보충제</a:t>
            </a:r>
            <a:r>
              <a:rPr lang="ko-KR" altLang="en-US" dirty="0"/>
              <a:t> 시장 규모의 확대와 소비자들의 비타민</a:t>
            </a:r>
            <a:r>
              <a:rPr lang="en-US" altLang="ko-KR" dirty="0"/>
              <a:t>, </a:t>
            </a:r>
            <a:r>
              <a:rPr lang="ko-KR" altLang="en-US" dirty="0"/>
              <a:t>무기질 </a:t>
            </a:r>
            <a:r>
              <a:rPr lang="ko-KR" altLang="en-US" dirty="0" err="1"/>
              <a:t>보충제</a:t>
            </a:r>
            <a:r>
              <a:rPr lang="ko-KR" altLang="en-US" dirty="0"/>
              <a:t> 복용이 점점 증가하는 추세이다</a:t>
            </a:r>
            <a:r>
              <a:rPr lang="en-US" altLang="ko-KR" dirty="0"/>
              <a:t>. </a:t>
            </a:r>
            <a:r>
              <a:rPr lang="en-US" altLang="ko-KR" baseline="30000" dirty="0"/>
              <a:t>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aseline="30000" dirty="0"/>
          </a:p>
        </p:txBody>
      </p:sp>
      <p:pic>
        <p:nvPicPr>
          <p:cNvPr id="13" name="그림 12" descr="장치이(가) 표시된 사진&#10;&#10;자동 생성된 설명">
            <a:extLst>
              <a:ext uri="{FF2B5EF4-FFF2-40B4-BE49-F238E27FC236}">
                <a16:creationId xmlns:a16="http://schemas.microsoft.com/office/drawing/2014/main" id="{970A493F-63B6-4B0A-8A79-85AEC81AD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652" y="3498747"/>
            <a:ext cx="3813737" cy="25405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FFCE39F-3F09-4FFD-9F3C-82C7A674CDCB}"/>
              </a:ext>
            </a:extLst>
          </p:cNvPr>
          <p:cNvSpPr txBox="1"/>
          <p:nvPr/>
        </p:nvSpPr>
        <p:spPr>
          <a:xfrm>
            <a:off x="5463850" y="3498747"/>
            <a:ext cx="5554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약이나 건강보조제를 매일 같은 시간에 복용하지 못하고 잊는 경우가 빈번하다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8EDC28-FCA6-4238-9056-4990F56BA17B}"/>
              </a:ext>
            </a:extLst>
          </p:cNvPr>
          <p:cNvSpPr txBox="1"/>
          <p:nvPr/>
        </p:nvSpPr>
        <p:spPr>
          <a:xfrm>
            <a:off x="5463851" y="4649905"/>
            <a:ext cx="5554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매일 챙겨 먹는 건강보조제를 잊지 않고 복용하기 위한 솔루션이 필요하다</a:t>
            </a:r>
          </a:p>
        </p:txBody>
      </p:sp>
    </p:spTree>
    <p:extLst>
      <p:ext uri="{BB962C8B-B14F-4D97-AF65-F5344CB8AC3E}">
        <p14:creationId xmlns:p14="http://schemas.microsoft.com/office/powerpoint/2010/main" val="54191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 rot="10800000">
            <a:off x="323850" y="0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323849" y="6686551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800246-9FFE-4AD7-B4E4-6CEAF9B35B96}"/>
              </a:ext>
            </a:extLst>
          </p:cNvPr>
          <p:cNvSpPr/>
          <p:nvPr/>
        </p:nvSpPr>
        <p:spPr>
          <a:xfrm>
            <a:off x="1440091" y="484798"/>
            <a:ext cx="31726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+mj-lt"/>
              </a:rPr>
              <a:t>선행기술 및 유사제품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24931329-E6DC-46E1-AE02-D99241DFA8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890829"/>
              </p:ext>
            </p:extLst>
          </p:nvPr>
        </p:nvGraphicFramePr>
        <p:xfrm>
          <a:off x="1440090" y="1942491"/>
          <a:ext cx="10240921" cy="4314875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926858">
                  <a:extLst>
                    <a:ext uri="{9D8B030D-6E8A-4147-A177-3AD203B41FA5}">
                      <a16:colId xmlns:a16="http://schemas.microsoft.com/office/drawing/2014/main" val="1068842956"/>
                    </a:ext>
                  </a:extLst>
                </a:gridCol>
                <a:gridCol w="3165354">
                  <a:extLst>
                    <a:ext uri="{9D8B030D-6E8A-4147-A177-3AD203B41FA5}">
                      <a16:colId xmlns:a16="http://schemas.microsoft.com/office/drawing/2014/main" val="2350461080"/>
                    </a:ext>
                  </a:extLst>
                </a:gridCol>
                <a:gridCol w="2674524">
                  <a:extLst>
                    <a:ext uri="{9D8B030D-6E8A-4147-A177-3AD203B41FA5}">
                      <a16:colId xmlns:a16="http://schemas.microsoft.com/office/drawing/2014/main" val="204042621"/>
                    </a:ext>
                  </a:extLst>
                </a:gridCol>
                <a:gridCol w="2474185">
                  <a:extLst>
                    <a:ext uri="{9D8B030D-6E8A-4147-A177-3AD203B41FA5}">
                      <a16:colId xmlns:a16="http://schemas.microsoft.com/office/drawing/2014/main" val="2157857021"/>
                    </a:ext>
                  </a:extLst>
                </a:gridCol>
              </a:tblGrid>
              <a:tr h="602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보완점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차별점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9202652"/>
                  </a:ext>
                </a:extLst>
              </a:tr>
              <a:tr h="12375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알약 타이머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/>
                        <a:t>복용할 약을 통에 담아두고 정해진 시간마다 알람</a:t>
                      </a:r>
                      <a:endParaRPr lang="en-US" altLang="ko-K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회분 직접 분리 필요</a:t>
                      </a:r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타이머 알람 이외 기능 없음</a:t>
                      </a:r>
                      <a:endParaRPr lang="en-US" altLang="ko-KR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회분 분리 필요 </a:t>
                      </a:r>
                      <a:r>
                        <a:rPr lang="en-US" altLang="ko-KR" dirty="0"/>
                        <a:t>X</a:t>
                      </a:r>
                    </a:p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영양제 자동배출</a:t>
                      </a:r>
                      <a:endParaRPr lang="en-US" altLang="ko-KR" dirty="0"/>
                    </a:p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블루투스를 이용한  모바일 알림 기능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4890383"/>
                  </a:ext>
                </a:extLst>
              </a:tr>
              <a:tr h="12375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알림 기능을  구비한 스마트 약통 및 세트</a:t>
                      </a:r>
                      <a:r>
                        <a:rPr lang="en-US" altLang="ko-KR" baseline="30000" dirty="0"/>
                        <a:t>3)</a:t>
                      </a:r>
                      <a:endParaRPr lang="ko-KR" altLang="en-US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통신 모듈을 이용한 모바일 알람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회분 직접 분리 필요</a:t>
                      </a:r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배출 기능 없음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9180565"/>
                  </a:ext>
                </a:extLst>
              </a:tr>
              <a:tr h="12375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자동 약 공급 및 투약시간 알림 장치</a:t>
                      </a:r>
                      <a:r>
                        <a:rPr lang="en-US" altLang="ko-KR" baseline="30000" dirty="0"/>
                        <a:t>4)</a:t>
                      </a:r>
                      <a:endParaRPr lang="ko-KR" altLang="en-US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타이머에 맞춰 약 배출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회분 직접 분리 필요</a:t>
                      </a:r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모바일 알람 기능 없음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76203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7CB4E58-273D-47B8-974C-1A563E271301}"/>
              </a:ext>
            </a:extLst>
          </p:cNvPr>
          <p:cNvSpPr txBox="1"/>
          <p:nvPr/>
        </p:nvSpPr>
        <p:spPr>
          <a:xfrm>
            <a:off x="1440091" y="1259811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선행기술 비교 요약</a:t>
            </a:r>
          </a:p>
        </p:txBody>
      </p:sp>
      <p:sp>
        <p:nvSpPr>
          <p:cNvPr id="13" name="모서리가 둥근 직사각형 10">
            <a:extLst>
              <a:ext uri="{FF2B5EF4-FFF2-40B4-BE49-F238E27FC236}">
                <a16:creationId xmlns:a16="http://schemas.microsoft.com/office/drawing/2014/main" id="{1C5C1961-DA63-4264-84ED-0A58455E5678}"/>
              </a:ext>
            </a:extLst>
          </p:cNvPr>
          <p:cNvSpPr/>
          <p:nvPr/>
        </p:nvSpPr>
        <p:spPr>
          <a:xfrm>
            <a:off x="323849" y="267032"/>
            <a:ext cx="804864" cy="804864"/>
          </a:xfrm>
          <a:prstGeom prst="roundRect">
            <a:avLst>
              <a:gd name="adj" fmla="val 14892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+mj-lt"/>
                <a:ea typeface="Adobe Heiti Std R" panose="020B0400000000000000" pitchFamily="34" charset="-128"/>
              </a:rPr>
              <a:t>2</a:t>
            </a:r>
            <a:endParaRPr lang="ko-KR" altLang="en-US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39315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 rot="10800000">
            <a:off x="323850" y="0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323849" y="6686551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4" name="모서리가 둥근 직사각형 10">
            <a:extLst>
              <a:ext uri="{FF2B5EF4-FFF2-40B4-BE49-F238E27FC236}">
                <a16:creationId xmlns:a16="http://schemas.microsoft.com/office/drawing/2014/main" id="{C5A9DABA-0AFE-46E8-8853-CF3F7D0A7738}"/>
              </a:ext>
            </a:extLst>
          </p:cNvPr>
          <p:cNvSpPr/>
          <p:nvPr/>
        </p:nvSpPr>
        <p:spPr>
          <a:xfrm>
            <a:off x="323849" y="267032"/>
            <a:ext cx="804864" cy="804864"/>
          </a:xfrm>
          <a:prstGeom prst="roundRect">
            <a:avLst>
              <a:gd name="adj" fmla="val 14892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+mj-lt"/>
                <a:ea typeface="Adobe Heiti Std R" panose="020B0400000000000000" pitchFamily="34" charset="-128"/>
              </a:rPr>
              <a:t>3</a:t>
            </a:r>
            <a:endParaRPr lang="ko-KR" altLang="en-US" sz="3600" dirty="0">
              <a:latin typeface="+mj-lt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9061C91-AB04-449B-A438-D06BF7DAD347}"/>
              </a:ext>
            </a:extLst>
          </p:cNvPr>
          <p:cNvSpPr/>
          <p:nvPr/>
        </p:nvSpPr>
        <p:spPr>
          <a:xfrm>
            <a:off x="1440091" y="48479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+mj-lt"/>
              </a:rPr>
              <a:t>주요기능</a:t>
            </a:r>
          </a:p>
        </p:txBody>
      </p:sp>
      <p:pic>
        <p:nvPicPr>
          <p:cNvPr id="6" name="그림 5" descr="컴퓨터이(가) 표시된 사진&#10;&#10;자동 생성된 설명">
            <a:extLst>
              <a:ext uri="{FF2B5EF4-FFF2-40B4-BE49-F238E27FC236}">
                <a16:creationId xmlns:a16="http://schemas.microsoft.com/office/drawing/2014/main" id="{31B55838-D363-4075-BBC7-BE970999FD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983" y1="81809" x2="31904" y2="66962"/>
                        <a14:foregroundMark x1="31904" y1="66962" x2="29864" y2="49656"/>
                        <a14:foregroundMark x1="29864" y1="49656" x2="30805" y2="34120"/>
                        <a14:foregroundMark x1="30805" y1="34120" x2="33473" y2="26844"/>
                        <a14:foregroundMark x1="33473" y1="26844" x2="50680" y2="22812"/>
                        <a14:foregroundMark x1="50680" y1="22812" x2="64749" y2="26450"/>
                        <a14:foregroundMark x1="64749" y1="26450" x2="68985" y2="33825"/>
                        <a14:foregroundMark x1="68985" y1="33825" x2="71600" y2="64995"/>
                        <a14:foregroundMark x1="71600" y1="64995" x2="66266" y2="82301"/>
                        <a14:foregroundMark x1="66266" y1="82301" x2="62291" y2="89184"/>
                        <a14:foregroundMark x1="62291" y1="89184" x2="38546" y2="87807"/>
                        <a14:foregroundMark x1="38546" y1="87807" x2="34205" y2="84267"/>
                        <a14:foregroundMark x1="34205" y1="84267" x2="33316" y2="76303"/>
                        <a14:foregroundMark x1="33316" y1="76303" x2="33630" y2="734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977" t="25784" r="32697" b="13028"/>
          <a:stretch/>
        </p:blipFill>
        <p:spPr>
          <a:xfrm>
            <a:off x="3444553" y="1307646"/>
            <a:ext cx="4306874" cy="3967993"/>
          </a:xfrm>
          <a:prstGeom prst="rect">
            <a:avLst/>
          </a:prstGeom>
        </p:spPr>
      </p:pic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3825077D-5FDB-40AD-B379-1B85AB7C8F01}"/>
              </a:ext>
            </a:extLst>
          </p:cNvPr>
          <p:cNvCxnSpPr/>
          <p:nvPr/>
        </p:nvCxnSpPr>
        <p:spPr>
          <a:xfrm flipV="1">
            <a:off x="5813571" y="2758707"/>
            <a:ext cx="2499919" cy="53293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05DE927A-71A0-4040-98E6-EE8C379553F4}"/>
              </a:ext>
            </a:extLst>
          </p:cNvPr>
          <p:cNvCxnSpPr/>
          <p:nvPr/>
        </p:nvCxnSpPr>
        <p:spPr>
          <a:xfrm>
            <a:off x="5402510" y="4462943"/>
            <a:ext cx="3355596" cy="81269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연결선: 구부러짐 23">
            <a:extLst>
              <a:ext uri="{FF2B5EF4-FFF2-40B4-BE49-F238E27FC236}">
                <a16:creationId xmlns:a16="http://schemas.microsoft.com/office/drawing/2014/main" id="{E43FAB29-89F4-4123-8345-FB941F800AB9}"/>
              </a:ext>
            </a:extLst>
          </p:cNvPr>
          <p:cNvCxnSpPr/>
          <p:nvPr/>
        </p:nvCxnSpPr>
        <p:spPr>
          <a:xfrm rot="10800000" flipV="1">
            <a:off x="2575420" y="2474751"/>
            <a:ext cx="1728132" cy="17616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C00B6517-3040-4405-9F70-92758ABB9AA1}"/>
              </a:ext>
            </a:extLst>
          </p:cNvPr>
          <p:cNvCxnSpPr/>
          <p:nvPr/>
        </p:nvCxnSpPr>
        <p:spPr>
          <a:xfrm rot="10800000" flipV="1">
            <a:off x="2298584" y="3187817"/>
            <a:ext cx="1921079" cy="67950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694BDFC-2051-49A6-AC12-FD203C4D1F1A}"/>
              </a:ext>
            </a:extLst>
          </p:cNvPr>
          <p:cNvSpPr txBox="1"/>
          <p:nvPr/>
        </p:nvSpPr>
        <p:spPr>
          <a:xfrm>
            <a:off x="493059" y="2389375"/>
            <a:ext cx="2063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LCD</a:t>
            </a:r>
          </a:p>
          <a:p>
            <a:endParaRPr lang="en-US" altLang="ko-KR" sz="600" dirty="0"/>
          </a:p>
          <a:p>
            <a:r>
              <a:rPr lang="ko-KR" altLang="en-US" sz="1200" dirty="0"/>
              <a:t>약 잔량</a:t>
            </a:r>
            <a:r>
              <a:rPr lang="en-US" altLang="ko-KR" sz="1200" dirty="0"/>
              <a:t>, </a:t>
            </a:r>
            <a:r>
              <a:rPr lang="ko-KR" altLang="en-US" sz="1200" dirty="0"/>
              <a:t>온도</a:t>
            </a:r>
            <a:r>
              <a:rPr lang="en-US" altLang="ko-KR" sz="1200" dirty="0"/>
              <a:t>, </a:t>
            </a:r>
            <a:r>
              <a:rPr lang="ko-KR" altLang="en-US" sz="1200" dirty="0"/>
              <a:t>습도 등 표시</a:t>
            </a:r>
            <a:endParaRPr lang="en-US" altLang="ko-KR" sz="1200" dirty="0"/>
          </a:p>
          <a:p>
            <a:endParaRPr lang="en-US" altLang="ko-KR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CF6772-CAAC-47CF-B5BF-F1B0A7702474}"/>
              </a:ext>
            </a:extLst>
          </p:cNvPr>
          <p:cNvSpPr txBox="1"/>
          <p:nvPr/>
        </p:nvSpPr>
        <p:spPr>
          <a:xfrm>
            <a:off x="831615" y="3681182"/>
            <a:ext cx="1725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Speaker</a:t>
            </a:r>
          </a:p>
          <a:p>
            <a:endParaRPr lang="en-US" altLang="ko-KR" sz="600" dirty="0"/>
          </a:p>
          <a:p>
            <a:r>
              <a:rPr lang="ko-KR" altLang="en-US" sz="1200" dirty="0"/>
              <a:t>약 배출 시 알림 재생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5EE5F1-6F95-42E8-96BF-FABB36242E0F}"/>
              </a:ext>
            </a:extLst>
          </p:cNvPr>
          <p:cNvSpPr txBox="1"/>
          <p:nvPr/>
        </p:nvSpPr>
        <p:spPr>
          <a:xfrm>
            <a:off x="8422547" y="2574041"/>
            <a:ext cx="1946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Push button</a:t>
            </a:r>
          </a:p>
          <a:p>
            <a:endParaRPr lang="en-US" altLang="ko-KR" sz="600" dirty="0"/>
          </a:p>
          <a:p>
            <a:r>
              <a:rPr lang="ko-KR" altLang="en-US" sz="1200" dirty="0"/>
              <a:t>기기 조작을 위한 버튼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BEDB98-E0B0-414A-AE8D-0C216E0AAFFD}"/>
              </a:ext>
            </a:extLst>
          </p:cNvPr>
          <p:cNvSpPr txBox="1"/>
          <p:nvPr/>
        </p:nvSpPr>
        <p:spPr>
          <a:xfrm>
            <a:off x="8846127" y="5090973"/>
            <a:ext cx="194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약 배출구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02AB68-5335-4FCD-9976-1E61176902C6}"/>
              </a:ext>
            </a:extLst>
          </p:cNvPr>
          <p:cNvSpPr txBox="1"/>
          <p:nvPr/>
        </p:nvSpPr>
        <p:spPr>
          <a:xfrm>
            <a:off x="4907560" y="5676623"/>
            <a:ext cx="151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정면 구상도</a:t>
            </a:r>
          </a:p>
        </p:txBody>
      </p:sp>
    </p:spTree>
    <p:extLst>
      <p:ext uri="{BB962C8B-B14F-4D97-AF65-F5344CB8AC3E}">
        <p14:creationId xmlns:p14="http://schemas.microsoft.com/office/powerpoint/2010/main" val="3382252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E954604-32AA-45C1-A751-FE5D4364A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972" y="1304827"/>
            <a:ext cx="2802848" cy="4356847"/>
          </a:xfrm>
          <a:prstGeom prst="rect">
            <a:avLst/>
          </a:prstGeom>
        </p:spPr>
      </p:pic>
      <p:sp>
        <p:nvSpPr>
          <p:cNvPr id="5" name="양쪽 모서리가 둥근 사각형 4"/>
          <p:cNvSpPr/>
          <p:nvPr/>
        </p:nvSpPr>
        <p:spPr>
          <a:xfrm rot="10800000">
            <a:off x="323850" y="0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323849" y="6686551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23849" y="267032"/>
            <a:ext cx="804864" cy="804864"/>
          </a:xfrm>
          <a:prstGeom prst="roundRect">
            <a:avLst>
              <a:gd name="adj" fmla="val 14892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+mj-lt"/>
                <a:ea typeface="Adobe Heiti Std R" panose="020B0400000000000000" pitchFamily="34" charset="-128"/>
              </a:rPr>
              <a:t>3</a:t>
            </a:r>
            <a:endParaRPr lang="ko-KR" altLang="en-US" sz="3600" dirty="0"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800246-9FFE-4AD7-B4E4-6CEAF9B35B96}"/>
              </a:ext>
            </a:extLst>
          </p:cNvPr>
          <p:cNvSpPr/>
          <p:nvPr/>
        </p:nvSpPr>
        <p:spPr>
          <a:xfrm>
            <a:off x="1440091" y="48479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+mj-lt"/>
              </a:rPr>
              <a:t>주요기능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282431-EB96-42BA-B973-5BF7FC77456F}"/>
              </a:ext>
            </a:extLst>
          </p:cNvPr>
          <p:cNvSpPr txBox="1"/>
          <p:nvPr/>
        </p:nvSpPr>
        <p:spPr>
          <a:xfrm>
            <a:off x="3567953" y="1905506"/>
            <a:ext cx="336176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/>
          </a:p>
          <a:p>
            <a:pPr marL="228600" indent="-228600">
              <a:buAutoNum type="arabicPeriod"/>
            </a:pPr>
            <a:r>
              <a:rPr lang="ko-KR" altLang="en-US" sz="1600" dirty="0"/>
              <a:t>보관통 내부에 두께가 있고</a:t>
            </a:r>
            <a:r>
              <a:rPr lang="en-US" altLang="ko-KR" sz="1600" dirty="0"/>
              <a:t>,    </a:t>
            </a:r>
            <a:r>
              <a:rPr lang="ko-KR" altLang="en-US" sz="1600" dirty="0"/>
              <a:t>구멍이 뚫린 원판이 존재한다</a:t>
            </a:r>
            <a:r>
              <a:rPr lang="en-US" altLang="ko-KR" sz="1600" dirty="0"/>
              <a:t>.</a:t>
            </a:r>
          </a:p>
          <a:p>
            <a:pPr marL="228600" indent="-228600">
              <a:buAutoNum type="arabicPeriod"/>
            </a:pPr>
            <a:endParaRPr lang="en-US" altLang="ko-KR" sz="1600" dirty="0"/>
          </a:p>
          <a:p>
            <a:pPr marL="228600" indent="-228600">
              <a:buAutoNum type="arabicPeriod"/>
            </a:pPr>
            <a:r>
              <a:rPr lang="ko-KR" altLang="en-US" sz="1600" dirty="0"/>
              <a:t>보관통 내부의 원판을 회전시킨다</a:t>
            </a:r>
            <a:r>
              <a:rPr lang="en-US" altLang="ko-KR" sz="1600" dirty="0"/>
              <a:t>.</a:t>
            </a:r>
          </a:p>
          <a:p>
            <a:pPr marL="228600" indent="-228600">
              <a:buAutoNum type="arabicPeriod"/>
            </a:pPr>
            <a:endParaRPr lang="en-US" altLang="ko-KR" sz="1600" dirty="0"/>
          </a:p>
          <a:p>
            <a:pPr marL="228600" indent="-228600">
              <a:buAutoNum type="arabicPeriod"/>
            </a:pPr>
            <a:r>
              <a:rPr lang="ko-KR" altLang="en-US" sz="1600" dirty="0"/>
              <a:t>영양제는 원판의 구멍에 걸려서 원판과 함께 회전한다</a:t>
            </a:r>
            <a:r>
              <a:rPr lang="en-US" altLang="ko-KR" sz="1600" dirty="0"/>
              <a:t>.</a:t>
            </a:r>
          </a:p>
          <a:p>
            <a:pPr marL="228600" indent="-228600">
              <a:buAutoNum type="arabicPeriod"/>
            </a:pPr>
            <a:endParaRPr lang="en-US" altLang="ko-KR" sz="1600" dirty="0"/>
          </a:p>
          <a:p>
            <a:pPr marL="228600" indent="-228600">
              <a:buAutoNum type="arabicPeriod"/>
            </a:pPr>
            <a:r>
              <a:rPr lang="ko-KR" altLang="en-US" sz="1600" dirty="0"/>
              <a:t>회전하는 원판의 구멍과 보관통의 구멍이 일치하게 되면 영양제가 배출이 된다</a:t>
            </a:r>
            <a:r>
              <a:rPr lang="en-US" altLang="ko-KR" sz="16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D48298-4BD0-4010-A813-BEFFF6448632}"/>
              </a:ext>
            </a:extLst>
          </p:cNvPr>
          <p:cNvSpPr txBox="1"/>
          <p:nvPr/>
        </p:nvSpPr>
        <p:spPr>
          <a:xfrm>
            <a:off x="1136934" y="1345168"/>
            <a:ext cx="2019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영양제 배출과정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35120D-69E3-4028-9969-2969E2C61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41" y="1714500"/>
            <a:ext cx="2842412" cy="3644118"/>
          </a:xfrm>
          <a:prstGeom prst="rect">
            <a:avLst/>
          </a:prstGeom>
        </p:spPr>
      </p:pic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3B390EC4-2BD1-49BB-9047-A7FC66EDBC97}"/>
              </a:ext>
            </a:extLst>
          </p:cNvPr>
          <p:cNvCxnSpPr>
            <a:cxnSpLocks/>
          </p:cNvCxnSpPr>
          <p:nvPr/>
        </p:nvCxnSpPr>
        <p:spPr>
          <a:xfrm rot="5400000">
            <a:off x="690127" y="5459660"/>
            <a:ext cx="556125" cy="179296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B575C807-F290-4D4D-A58B-CB5807359542}"/>
              </a:ext>
            </a:extLst>
          </p:cNvPr>
          <p:cNvCxnSpPr>
            <a:cxnSpLocks/>
          </p:cNvCxnSpPr>
          <p:nvPr/>
        </p:nvCxnSpPr>
        <p:spPr>
          <a:xfrm rot="16200000" flipH="1">
            <a:off x="7650295" y="1192576"/>
            <a:ext cx="674516" cy="3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B284DC4-08CC-4335-9DDD-19DCF8AAC8C8}"/>
              </a:ext>
            </a:extLst>
          </p:cNvPr>
          <p:cNvSpPr txBox="1"/>
          <p:nvPr/>
        </p:nvSpPr>
        <p:spPr>
          <a:xfrm>
            <a:off x="8801820" y="2406032"/>
            <a:ext cx="28028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5. </a:t>
            </a:r>
            <a:r>
              <a:rPr lang="ko-KR" altLang="en-US" sz="1600" dirty="0"/>
              <a:t>포토센서에 영양제 배출이</a:t>
            </a:r>
            <a:endParaRPr lang="en-US" altLang="ko-KR" sz="1600" dirty="0"/>
          </a:p>
          <a:p>
            <a:r>
              <a:rPr lang="en-US" altLang="ko-KR" sz="1600" dirty="0"/>
              <a:t>  </a:t>
            </a:r>
            <a:r>
              <a:rPr lang="ko-KR" altLang="en-US" sz="1600" dirty="0"/>
              <a:t> 인식된다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endParaRPr lang="en-US" altLang="ko-KR" sz="1600" dirty="0"/>
          </a:p>
          <a:p>
            <a:r>
              <a:rPr lang="en-US" altLang="ko-KR" sz="1600" dirty="0"/>
              <a:t>6. </a:t>
            </a:r>
            <a:r>
              <a:rPr lang="ko-KR" altLang="en-US" sz="1600" dirty="0"/>
              <a:t>원판이 회전을 멈춘다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E9B094-9C4E-4EB2-B784-3C36DE8C8FF6}"/>
              </a:ext>
            </a:extLst>
          </p:cNvPr>
          <p:cNvSpPr txBox="1"/>
          <p:nvPr/>
        </p:nvSpPr>
        <p:spPr>
          <a:xfrm>
            <a:off x="1028698" y="1667143"/>
            <a:ext cx="804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8)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29362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 rot="10800000">
            <a:off x="323850" y="0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323849" y="6686551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4" name="모서리가 둥근 직사각형 10">
            <a:extLst>
              <a:ext uri="{FF2B5EF4-FFF2-40B4-BE49-F238E27FC236}">
                <a16:creationId xmlns:a16="http://schemas.microsoft.com/office/drawing/2014/main" id="{C5A9DABA-0AFE-46E8-8853-CF3F7D0A7738}"/>
              </a:ext>
            </a:extLst>
          </p:cNvPr>
          <p:cNvSpPr/>
          <p:nvPr/>
        </p:nvSpPr>
        <p:spPr>
          <a:xfrm>
            <a:off x="323849" y="267032"/>
            <a:ext cx="804864" cy="804864"/>
          </a:xfrm>
          <a:prstGeom prst="roundRect">
            <a:avLst>
              <a:gd name="adj" fmla="val 14892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+mj-lt"/>
                <a:ea typeface="Adobe Heiti Std R" panose="020B0400000000000000" pitchFamily="34" charset="-128"/>
              </a:rPr>
              <a:t>3</a:t>
            </a:r>
            <a:endParaRPr lang="ko-KR" altLang="en-US" sz="3600" dirty="0">
              <a:latin typeface="+mj-lt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9061C91-AB04-449B-A438-D06BF7DAD347}"/>
              </a:ext>
            </a:extLst>
          </p:cNvPr>
          <p:cNvSpPr/>
          <p:nvPr/>
        </p:nvSpPr>
        <p:spPr>
          <a:xfrm>
            <a:off x="1440091" y="48479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+mj-lt"/>
              </a:rPr>
              <a:t>주요기능</a:t>
            </a:r>
          </a:p>
        </p:txBody>
      </p:sp>
      <p:sp>
        <p:nvSpPr>
          <p:cNvPr id="2" name="순서도: 수행의 시작/종료 1">
            <a:extLst>
              <a:ext uri="{FF2B5EF4-FFF2-40B4-BE49-F238E27FC236}">
                <a16:creationId xmlns:a16="http://schemas.microsoft.com/office/drawing/2014/main" id="{8DBC0BD2-0673-4B49-8607-DA72DE81F152}"/>
              </a:ext>
            </a:extLst>
          </p:cNvPr>
          <p:cNvSpPr/>
          <p:nvPr/>
        </p:nvSpPr>
        <p:spPr>
          <a:xfrm>
            <a:off x="6448442" y="1149282"/>
            <a:ext cx="1169229" cy="506622"/>
          </a:xfrm>
          <a:prstGeom prst="flowChartTermina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시작</a:t>
            </a:r>
          </a:p>
        </p:txBody>
      </p:sp>
      <p:sp>
        <p:nvSpPr>
          <p:cNvPr id="3" name="순서도: 준비 2">
            <a:extLst>
              <a:ext uri="{FF2B5EF4-FFF2-40B4-BE49-F238E27FC236}">
                <a16:creationId xmlns:a16="http://schemas.microsoft.com/office/drawing/2014/main" id="{03395180-9760-4D5E-914E-399BF36CE4D1}"/>
              </a:ext>
            </a:extLst>
          </p:cNvPr>
          <p:cNvSpPr/>
          <p:nvPr/>
        </p:nvSpPr>
        <p:spPr>
          <a:xfrm>
            <a:off x="6348568" y="2105727"/>
            <a:ext cx="1368978" cy="578706"/>
          </a:xfrm>
          <a:prstGeom prst="flowChartPreparati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타이머</a:t>
            </a:r>
          </a:p>
        </p:txBody>
      </p:sp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13C757F3-BAF9-4C9C-B159-B54EF34D10BB}"/>
              </a:ext>
            </a:extLst>
          </p:cNvPr>
          <p:cNvSpPr/>
          <p:nvPr/>
        </p:nvSpPr>
        <p:spPr>
          <a:xfrm>
            <a:off x="6396563" y="5083207"/>
            <a:ext cx="1272988" cy="612648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스피커 알림</a:t>
            </a:r>
            <a:endParaRPr lang="en-US" altLang="ko-KR" sz="1200" dirty="0"/>
          </a:p>
          <a:p>
            <a:pPr algn="ctr"/>
            <a:r>
              <a:rPr lang="ko-KR" altLang="en-US" sz="1200" dirty="0"/>
              <a:t>스마트폰 알림</a:t>
            </a:r>
          </a:p>
        </p:txBody>
      </p:sp>
      <p:sp>
        <p:nvSpPr>
          <p:cNvPr id="23" name="순서도: 판단 22">
            <a:extLst>
              <a:ext uri="{FF2B5EF4-FFF2-40B4-BE49-F238E27FC236}">
                <a16:creationId xmlns:a16="http://schemas.microsoft.com/office/drawing/2014/main" id="{FFD21B23-8E0B-4510-A395-EE52E7B4FA05}"/>
              </a:ext>
            </a:extLst>
          </p:cNvPr>
          <p:cNvSpPr/>
          <p:nvPr/>
        </p:nvSpPr>
        <p:spPr>
          <a:xfrm>
            <a:off x="6249208" y="2924219"/>
            <a:ext cx="1567698" cy="746686"/>
          </a:xfrm>
          <a:prstGeom prst="flowChartDecisi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배출</a:t>
            </a:r>
            <a:endParaRPr lang="en-US" altLang="ko-KR" sz="1100" b="1" dirty="0"/>
          </a:p>
          <a:p>
            <a:pPr algn="ctr"/>
            <a:r>
              <a:rPr lang="ko-KR" altLang="en-US" sz="1100" b="1" dirty="0"/>
              <a:t>시간이 되었는가</a:t>
            </a:r>
            <a:r>
              <a:rPr lang="en-US" altLang="ko-KR" sz="1100" b="1" dirty="0"/>
              <a:t>?</a:t>
            </a:r>
            <a:endParaRPr lang="ko-KR" altLang="en-US" sz="1100" b="1" dirty="0"/>
          </a:p>
        </p:txBody>
      </p:sp>
      <p:sp>
        <p:nvSpPr>
          <p:cNvPr id="36" name="순서도: 처리 35">
            <a:extLst>
              <a:ext uri="{FF2B5EF4-FFF2-40B4-BE49-F238E27FC236}">
                <a16:creationId xmlns:a16="http://schemas.microsoft.com/office/drawing/2014/main" id="{E8F35214-D229-4CD4-904A-459D0618B46E}"/>
              </a:ext>
            </a:extLst>
          </p:cNvPr>
          <p:cNvSpPr/>
          <p:nvPr/>
        </p:nvSpPr>
        <p:spPr>
          <a:xfrm>
            <a:off x="3791857" y="4036871"/>
            <a:ext cx="1272988" cy="612648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LED</a:t>
            </a:r>
            <a:r>
              <a:rPr lang="ko-KR" altLang="en-US" sz="1200" dirty="0"/>
              <a:t>점등</a:t>
            </a:r>
            <a:endParaRPr lang="en-US" altLang="ko-KR" sz="1200" dirty="0"/>
          </a:p>
          <a:p>
            <a:pPr algn="ctr"/>
            <a:r>
              <a:rPr lang="ko-KR" altLang="en-US" sz="1200" dirty="0"/>
              <a:t>스마트폰 알림</a:t>
            </a:r>
          </a:p>
        </p:txBody>
      </p:sp>
      <p:sp>
        <p:nvSpPr>
          <p:cNvPr id="38" name="순서도: 처리 37">
            <a:extLst>
              <a:ext uri="{FF2B5EF4-FFF2-40B4-BE49-F238E27FC236}">
                <a16:creationId xmlns:a16="http://schemas.microsoft.com/office/drawing/2014/main" id="{BDC7EE1F-C646-4FF5-83F2-C3859FC7008B}"/>
              </a:ext>
            </a:extLst>
          </p:cNvPr>
          <p:cNvSpPr/>
          <p:nvPr/>
        </p:nvSpPr>
        <p:spPr>
          <a:xfrm>
            <a:off x="9148624" y="2995945"/>
            <a:ext cx="1272988" cy="612648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모터작동</a:t>
            </a:r>
          </a:p>
        </p:txBody>
      </p:sp>
      <p:sp>
        <p:nvSpPr>
          <p:cNvPr id="39" name="순서도: 판단 38">
            <a:extLst>
              <a:ext uri="{FF2B5EF4-FFF2-40B4-BE49-F238E27FC236}">
                <a16:creationId xmlns:a16="http://schemas.microsoft.com/office/drawing/2014/main" id="{E13EA1EB-2ADD-46EC-8790-DAFCCAAF7F61}"/>
              </a:ext>
            </a:extLst>
          </p:cNvPr>
          <p:cNvSpPr/>
          <p:nvPr/>
        </p:nvSpPr>
        <p:spPr>
          <a:xfrm>
            <a:off x="6249208" y="3969852"/>
            <a:ext cx="1567698" cy="746686"/>
          </a:xfrm>
          <a:prstGeom prst="flowChartDecisi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잔량이 있는가</a:t>
            </a:r>
            <a:r>
              <a:rPr lang="en-US" altLang="ko-KR" sz="1100" b="1" dirty="0"/>
              <a:t>?</a:t>
            </a:r>
            <a:endParaRPr lang="ko-KR" altLang="en-US" sz="1100" b="1" dirty="0"/>
          </a:p>
        </p:txBody>
      </p:sp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FA8924A8-B2D3-4574-A497-7393B6F4DA36}"/>
              </a:ext>
            </a:extLst>
          </p:cNvPr>
          <p:cNvSpPr/>
          <p:nvPr/>
        </p:nvSpPr>
        <p:spPr>
          <a:xfrm>
            <a:off x="3791857" y="5077797"/>
            <a:ext cx="1272988" cy="612648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작동 중지</a:t>
            </a:r>
          </a:p>
        </p:txBody>
      </p:sp>
      <p:sp>
        <p:nvSpPr>
          <p:cNvPr id="41" name="순서도: 판단 40">
            <a:extLst>
              <a:ext uri="{FF2B5EF4-FFF2-40B4-BE49-F238E27FC236}">
                <a16:creationId xmlns:a16="http://schemas.microsoft.com/office/drawing/2014/main" id="{43D375A3-E184-4A52-BBD3-08F86E6DD3FD}"/>
              </a:ext>
            </a:extLst>
          </p:cNvPr>
          <p:cNvSpPr/>
          <p:nvPr/>
        </p:nvSpPr>
        <p:spPr>
          <a:xfrm>
            <a:off x="9001269" y="2021737"/>
            <a:ext cx="1567698" cy="746686"/>
          </a:xfrm>
          <a:prstGeom prst="flowChartDecisi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배출하겠는가</a:t>
            </a:r>
            <a:r>
              <a:rPr lang="en-US" altLang="ko-KR" sz="1100" b="1" dirty="0"/>
              <a:t>?</a:t>
            </a:r>
            <a:endParaRPr lang="ko-KR" altLang="en-US" sz="1100" b="1" dirty="0"/>
          </a:p>
        </p:txBody>
      </p:sp>
      <p:sp>
        <p:nvSpPr>
          <p:cNvPr id="42" name="순서도: 판단 41">
            <a:extLst>
              <a:ext uri="{FF2B5EF4-FFF2-40B4-BE49-F238E27FC236}">
                <a16:creationId xmlns:a16="http://schemas.microsoft.com/office/drawing/2014/main" id="{14726096-FB7B-44DA-B7F8-A727620D40DA}"/>
              </a:ext>
            </a:extLst>
          </p:cNvPr>
          <p:cNvSpPr/>
          <p:nvPr/>
        </p:nvSpPr>
        <p:spPr>
          <a:xfrm>
            <a:off x="9001269" y="3970252"/>
            <a:ext cx="1567698" cy="746686"/>
          </a:xfrm>
          <a:prstGeom prst="flowChartDecisi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포토센서에 인식되었는가</a:t>
            </a:r>
            <a:r>
              <a:rPr lang="en-US" altLang="ko-KR" sz="1100" b="1" dirty="0"/>
              <a:t>?</a:t>
            </a:r>
            <a:endParaRPr lang="ko-KR" altLang="en-US" sz="1100" b="1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66DBDC3-8C9F-4455-B861-2B26A7767B13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7033057" y="1655904"/>
            <a:ext cx="0" cy="449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862F2D6-73EF-472A-9A60-3F7B3844D084}"/>
              </a:ext>
            </a:extLst>
          </p:cNvPr>
          <p:cNvCxnSpPr>
            <a:stCxn id="3" idx="2"/>
            <a:endCxn id="23" idx="0"/>
          </p:cNvCxnSpPr>
          <p:nvPr/>
        </p:nvCxnSpPr>
        <p:spPr>
          <a:xfrm>
            <a:off x="7033057" y="2684433"/>
            <a:ext cx="0" cy="239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E831EDE-6726-43A4-98F8-188411BEBB72}"/>
              </a:ext>
            </a:extLst>
          </p:cNvPr>
          <p:cNvCxnSpPr>
            <a:stCxn id="23" idx="2"/>
            <a:endCxn id="39" idx="0"/>
          </p:cNvCxnSpPr>
          <p:nvPr/>
        </p:nvCxnSpPr>
        <p:spPr>
          <a:xfrm>
            <a:off x="7033057" y="3670905"/>
            <a:ext cx="0" cy="298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325DD980-91F3-4BE4-9828-32443D8AB9DF}"/>
              </a:ext>
            </a:extLst>
          </p:cNvPr>
          <p:cNvCxnSpPr>
            <a:stCxn id="39" idx="2"/>
            <a:endCxn id="9" idx="0"/>
          </p:cNvCxnSpPr>
          <p:nvPr/>
        </p:nvCxnSpPr>
        <p:spPr>
          <a:xfrm>
            <a:off x="7033057" y="4716538"/>
            <a:ext cx="0" cy="366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21A5044-B7CE-48CC-AA93-4A7F38DF0854}"/>
              </a:ext>
            </a:extLst>
          </p:cNvPr>
          <p:cNvCxnSpPr>
            <a:stCxn id="39" idx="1"/>
            <a:endCxn id="36" idx="3"/>
          </p:cNvCxnSpPr>
          <p:nvPr/>
        </p:nvCxnSpPr>
        <p:spPr>
          <a:xfrm flipH="1">
            <a:off x="5064845" y="4343195"/>
            <a:ext cx="11843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F50488-3890-4F89-9C74-A09C40E8A2A0}"/>
              </a:ext>
            </a:extLst>
          </p:cNvPr>
          <p:cNvCxnSpPr>
            <a:stCxn id="36" idx="2"/>
            <a:endCxn id="40" idx="0"/>
          </p:cNvCxnSpPr>
          <p:nvPr/>
        </p:nvCxnSpPr>
        <p:spPr>
          <a:xfrm>
            <a:off x="4428351" y="4649519"/>
            <a:ext cx="0" cy="428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A65B05EA-5694-4AD8-B3FC-9D59E153A76A}"/>
              </a:ext>
            </a:extLst>
          </p:cNvPr>
          <p:cNvCxnSpPr>
            <a:stCxn id="9" idx="3"/>
            <a:endCxn id="41" idx="0"/>
          </p:cNvCxnSpPr>
          <p:nvPr/>
        </p:nvCxnSpPr>
        <p:spPr>
          <a:xfrm flipV="1">
            <a:off x="7669551" y="2021737"/>
            <a:ext cx="2115567" cy="3367794"/>
          </a:xfrm>
          <a:prstGeom prst="bentConnector4">
            <a:avLst>
              <a:gd name="adj1" fmla="val 31474"/>
              <a:gd name="adj2" fmla="val 1067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7E8F1BD-D21A-4241-81C5-84864506AE89}"/>
              </a:ext>
            </a:extLst>
          </p:cNvPr>
          <p:cNvCxnSpPr>
            <a:stCxn id="41" idx="2"/>
            <a:endCxn id="38" idx="0"/>
          </p:cNvCxnSpPr>
          <p:nvPr/>
        </p:nvCxnSpPr>
        <p:spPr>
          <a:xfrm>
            <a:off x="9785118" y="2768423"/>
            <a:ext cx="0" cy="227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순서도: 처리 64">
            <a:extLst>
              <a:ext uri="{FF2B5EF4-FFF2-40B4-BE49-F238E27FC236}">
                <a16:creationId xmlns:a16="http://schemas.microsoft.com/office/drawing/2014/main" id="{B3F811C6-0C39-490E-A784-F602583617DF}"/>
              </a:ext>
            </a:extLst>
          </p:cNvPr>
          <p:cNvSpPr/>
          <p:nvPr/>
        </p:nvSpPr>
        <p:spPr>
          <a:xfrm>
            <a:off x="9149893" y="5077797"/>
            <a:ext cx="1272988" cy="612648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모터중지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B2404A3C-9836-44E4-AE3B-C96333588777}"/>
              </a:ext>
            </a:extLst>
          </p:cNvPr>
          <p:cNvCxnSpPr>
            <a:stCxn id="38" idx="2"/>
            <a:endCxn id="42" idx="0"/>
          </p:cNvCxnSpPr>
          <p:nvPr/>
        </p:nvCxnSpPr>
        <p:spPr>
          <a:xfrm>
            <a:off x="9785118" y="3608593"/>
            <a:ext cx="0" cy="361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81F7F85-317A-4CF7-B24F-D6C64B246A8E}"/>
              </a:ext>
            </a:extLst>
          </p:cNvPr>
          <p:cNvCxnSpPr>
            <a:stCxn id="42" idx="2"/>
            <a:endCxn id="65" idx="0"/>
          </p:cNvCxnSpPr>
          <p:nvPr/>
        </p:nvCxnSpPr>
        <p:spPr>
          <a:xfrm>
            <a:off x="9785118" y="4716938"/>
            <a:ext cx="1269" cy="360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159EEE6C-2720-481D-8559-6C725EB1FB31}"/>
              </a:ext>
            </a:extLst>
          </p:cNvPr>
          <p:cNvCxnSpPr>
            <a:stCxn id="42" idx="3"/>
            <a:endCxn id="38" idx="3"/>
          </p:cNvCxnSpPr>
          <p:nvPr/>
        </p:nvCxnSpPr>
        <p:spPr>
          <a:xfrm flipH="1" flipV="1">
            <a:off x="10421612" y="3302269"/>
            <a:ext cx="147355" cy="1041326"/>
          </a:xfrm>
          <a:prstGeom prst="bentConnector3">
            <a:avLst>
              <a:gd name="adj1" fmla="val -1551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E195E2E9-1973-4607-980E-46C1AC165781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10422881" y="1401002"/>
            <a:ext cx="1330449" cy="398311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25138494-2164-4F49-9DDE-A1971DBED9D0}"/>
              </a:ext>
            </a:extLst>
          </p:cNvPr>
          <p:cNvCxnSpPr>
            <a:endCxn id="3" idx="3"/>
          </p:cNvCxnSpPr>
          <p:nvPr/>
        </p:nvCxnSpPr>
        <p:spPr>
          <a:xfrm rot="10800000" flipV="1">
            <a:off x="7717546" y="1401002"/>
            <a:ext cx="4035784" cy="994077"/>
          </a:xfrm>
          <a:prstGeom prst="bentConnector3">
            <a:avLst>
              <a:gd name="adj1" fmla="val 926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C52FF4BA-0FAE-4D94-A30C-9117F3F5C2C3}"/>
              </a:ext>
            </a:extLst>
          </p:cNvPr>
          <p:cNvSpPr txBox="1"/>
          <p:nvPr/>
        </p:nvSpPr>
        <p:spPr>
          <a:xfrm>
            <a:off x="5968907" y="4036871"/>
            <a:ext cx="279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BFBA931-A513-4371-8E5E-FDE7CCAF4173}"/>
              </a:ext>
            </a:extLst>
          </p:cNvPr>
          <p:cNvSpPr txBox="1"/>
          <p:nvPr/>
        </p:nvSpPr>
        <p:spPr>
          <a:xfrm>
            <a:off x="7107425" y="4679165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</a:t>
            </a:r>
            <a:endParaRPr lang="ko-KR" altLang="en-US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5223085-9B3C-4990-BF68-04758DBB6ACF}"/>
              </a:ext>
            </a:extLst>
          </p:cNvPr>
          <p:cNvSpPr txBox="1"/>
          <p:nvPr/>
        </p:nvSpPr>
        <p:spPr>
          <a:xfrm>
            <a:off x="9788855" y="4679165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</a:t>
            </a:r>
            <a:endParaRPr lang="ko-KR" alt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2238357-5AEB-40F6-9219-3D508E379F0F}"/>
              </a:ext>
            </a:extLst>
          </p:cNvPr>
          <p:cNvSpPr txBox="1"/>
          <p:nvPr/>
        </p:nvSpPr>
        <p:spPr>
          <a:xfrm>
            <a:off x="10421611" y="3992354"/>
            <a:ext cx="279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endParaRPr lang="ko-KR" altLang="en-US" dirty="0"/>
          </a:p>
        </p:txBody>
      </p: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51817D89-C461-4146-902A-88C67E94F984}"/>
              </a:ext>
            </a:extLst>
          </p:cNvPr>
          <p:cNvCxnSpPr>
            <a:stCxn id="23" idx="1"/>
            <a:endCxn id="3" idx="1"/>
          </p:cNvCxnSpPr>
          <p:nvPr/>
        </p:nvCxnSpPr>
        <p:spPr>
          <a:xfrm rot="10800000" flipH="1">
            <a:off x="6249208" y="2395080"/>
            <a:ext cx="99360" cy="902482"/>
          </a:xfrm>
          <a:prstGeom prst="bentConnector3">
            <a:avLst>
              <a:gd name="adj1" fmla="val -2300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E71F68DB-0A3E-45D0-9E1B-4F45A450FF87}"/>
              </a:ext>
            </a:extLst>
          </p:cNvPr>
          <p:cNvCxnSpPr>
            <a:stCxn id="41" idx="3"/>
          </p:cNvCxnSpPr>
          <p:nvPr/>
        </p:nvCxnSpPr>
        <p:spPr>
          <a:xfrm flipV="1">
            <a:off x="10568967" y="2395079"/>
            <a:ext cx="118436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594B9240-8221-4B6F-86FD-418326BC8069}"/>
              </a:ext>
            </a:extLst>
          </p:cNvPr>
          <p:cNvSpPr txBox="1"/>
          <p:nvPr/>
        </p:nvSpPr>
        <p:spPr>
          <a:xfrm>
            <a:off x="6085447" y="2925242"/>
            <a:ext cx="279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236E5A9-8C2C-4928-8D96-503BC607B6F2}"/>
              </a:ext>
            </a:extLst>
          </p:cNvPr>
          <p:cNvSpPr txBox="1"/>
          <p:nvPr/>
        </p:nvSpPr>
        <p:spPr>
          <a:xfrm>
            <a:off x="7077373" y="3583165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</a:t>
            </a:r>
            <a:endParaRPr lang="ko-KR" alt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8300BE7-47DB-4DD8-98D1-673245D7320B}"/>
              </a:ext>
            </a:extLst>
          </p:cNvPr>
          <p:cNvSpPr txBox="1"/>
          <p:nvPr/>
        </p:nvSpPr>
        <p:spPr>
          <a:xfrm>
            <a:off x="9779548" y="2697518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</a:t>
            </a:r>
            <a:endParaRPr lang="ko-KR" alt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B800108-54C5-44A3-B29B-635CE8DA8DA6}"/>
              </a:ext>
            </a:extLst>
          </p:cNvPr>
          <p:cNvSpPr txBox="1"/>
          <p:nvPr/>
        </p:nvSpPr>
        <p:spPr>
          <a:xfrm>
            <a:off x="10429451" y="2039704"/>
            <a:ext cx="279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C8FDCA3-8D1A-4B51-B133-A8D22AC3B0A8}"/>
              </a:ext>
            </a:extLst>
          </p:cNvPr>
          <p:cNvSpPr/>
          <p:nvPr/>
        </p:nvSpPr>
        <p:spPr>
          <a:xfrm>
            <a:off x="5998157" y="576746"/>
            <a:ext cx="20697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latin typeface="+mj-lt"/>
              </a:rPr>
              <a:t>알고리즘 순서도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CF194B-29A6-4B05-BD81-F18365DC1D00}"/>
              </a:ext>
            </a:extLst>
          </p:cNvPr>
          <p:cNvSpPr txBox="1"/>
          <p:nvPr/>
        </p:nvSpPr>
        <p:spPr>
          <a:xfrm>
            <a:off x="438670" y="1265521"/>
            <a:ext cx="46991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타이머 작동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배출 시간이 되면 잔량을 확인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알람을 울림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배출 버튼을 누르면 모터가 작동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포토센서에 알약이 감지가 되면 모터가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/>
              <a:t> 멈추고 다시 타이머가 작동</a:t>
            </a:r>
          </a:p>
        </p:txBody>
      </p:sp>
    </p:spTree>
    <p:extLst>
      <p:ext uri="{BB962C8B-B14F-4D97-AF65-F5344CB8AC3E}">
        <p14:creationId xmlns:p14="http://schemas.microsoft.com/office/powerpoint/2010/main" val="2485962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 rot="10800000">
            <a:off x="323850" y="0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323849" y="6686551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23849" y="267032"/>
            <a:ext cx="804864" cy="804864"/>
          </a:xfrm>
          <a:prstGeom prst="roundRect">
            <a:avLst>
              <a:gd name="adj" fmla="val 14892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+mj-lt"/>
                <a:ea typeface="Adobe Heiti Std R" panose="020B0400000000000000" pitchFamily="34" charset="-128"/>
              </a:rPr>
              <a:t>3</a:t>
            </a:r>
            <a:endParaRPr lang="ko-KR" altLang="en-US" sz="3600" dirty="0"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800246-9FFE-4AD7-B4E4-6CEAF9B35B96}"/>
              </a:ext>
            </a:extLst>
          </p:cNvPr>
          <p:cNvSpPr/>
          <p:nvPr/>
        </p:nvSpPr>
        <p:spPr>
          <a:xfrm>
            <a:off x="1440091" y="48479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+mj-lt"/>
              </a:rPr>
              <a:t>주요기능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C25A3F-5727-4DA9-82F8-015C377C29FF}"/>
              </a:ext>
            </a:extLst>
          </p:cNvPr>
          <p:cNvSpPr txBox="1"/>
          <p:nvPr/>
        </p:nvSpPr>
        <p:spPr>
          <a:xfrm>
            <a:off x="1124835" y="1167478"/>
            <a:ext cx="3224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Bluetooth </a:t>
            </a:r>
            <a:r>
              <a:rPr lang="ko-KR" altLang="en-US" sz="2000" dirty="0"/>
              <a:t>어플 활용 예시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504452-235E-4E26-8764-110AFC637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81" y="1788603"/>
            <a:ext cx="3757613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4BBEBF8-BF88-4B28-AF32-C000078DA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863" y="1767431"/>
            <a:ext cx="3224214" cy="267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F34E26-4466-4E8E-AB40-72AF0FA1A90D}"/>
              </a:ext>
            </a:extLst>
          </p:cNvPr>
          <p:cNvSpPr txBox="1"/>
          <p:nvPr/>
        </p:nvSpPr>
        <p:spPr>
          <a:xfrm>
            <a:off x="819943" y="1767431"/>
            <a:ext cx="3000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7)</a:t>
            </a:r>
            <a:endParaRPr lang="ko-KR" altLang="en-US" sz="105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0BDA0C4-3714-4AD4-8190-3FA8931B6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247" y="1767432"/>
            <a:ext cx="2474258" cy="344134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8B879A-3020-484A-8F5D-61911D4F0C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3970" y="1767431"/>
            <a:ext cx="2150655" cy="344134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192AA47-D9B7-49C7-A2F9-09D306D8B498}"/>
              </a:ext>
            </a:extLst>
          </p:cNvPr>
          <p:cNvSpPr/>
          <p:nvPr/>
        </p:nvSpPr>
        <p:spPr>
          <a:xfrm>
            <a:off x="726281" y="5104649"/>
            <a:ext cx="600169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setup</a:t>
            </a:r>
            <a:r>
              <a:rPr lang="ko-KR" altLang="en-US" sz="1600" dirty="0"/>
              <a:t>함수를 이용해 블루투스 통신 및 여러 모듈 사용을 위한 </a:t>
            </a:r>
            <a:r>
              <a:rPr lang="en-US" altLang="ko-KR" sz="1600" dirty="0"/>
              <a:t>pin </a:t>
            </a:r>
            <a:r>
              <a:rPr lang="ko-KR" altLang="en-US" sz="1600" dirty="0"/>
              <a:t>번호들을 세팅하며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initAlarm</a:t>
            </a:r>
            <a:r>
              <a:rPr lang="en-US" altLang="ko-KR" sz="1600" dirty="0"/>
              <a:t> </a:t>
            </a:r>
            <a:r>
              <a:rPr lang="ko-KR" altLang="en-US" sz="1600" dirty="0"/>
              <a:t>함수를 이용하여 알람 값을 </a:t>
            </a:r>
            <a:br>
              <a:rPr lang="en-US" altLang="ko-KR" sz="1600" dirty="0"/>
            </a:br>
            <a:r>
              <a:rPr lang="ko-KR" altLang="en-US" sz="1600" dirty="0"/>
              <a:t>초기화 시킨다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r>
              <a:rPr lang="en-US" altLang="ko-KR" sz="1600" dirty="0" err="1"/>
              <a:t>compare_time</a:t>
            </a:r>
            <a:r>
              <a:rPr lang="en-US" altLang="ko-KR" sz="1600" dirty="0"/>
              <a:t> </a:t>
            </a:r>
            <a:r>
              <a:rPr lang="ko-KR" altLang="en-US" sz="1600" dirty="0"/>
              <a:t>함수를 통해현재 시간과 </a:t>
            </a:r>
            <a:endParaRPr lang="en-US" altLang="ko-KR" sz="1600" dirty="0"/>
          </a:p>
          <a:p>
            <a:r>
              <a:rPr lang="ko-KR" altLang="en-US" sz="1600" dirty="0"/>
              <a:t>계속해서 비교되며 일치하면 알람이 울리게 된다</a:t>
            </a:r>
            <a:r>
              <a:rPr lang="en-US" altLang="ko-KR" sz="1600" dirty="0"/>
              <a:t>.</a:t>
            </a:r>
            <a:r>
              <a:rPr lang="en-US" altLang="ko-KR" sz="1600" baseline="30000" dirty="0"/>
              <a:t> 6)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98850B-A844-4010-B2D4-EE386E51E2B5}"/>
              </a:ext>
            </a:extLst>
          </p:cNvPr>
          <p:cNvSpPr txBox="1"/>
          <p:nvPr/>
        </p:nvSpPr>
        <p:spPr>
          <a:xfrm>
            <a:off x="726281" y="4735317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사용 함수 예시</a:t>
            </a:r>
          </a:p>
        </p:txBody>
      </p:sp>
    </p:spTree>
    <p:extLst>
      <p:ext uri="{BB962C8B-B14F-4D97-AF65-F5344CB8AC3E}">
        <p14:creationId xmlns:p14="http://schemas.microsoft.com/office/powerpoint/2010/main" val="204977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 rot="10800000">
            <a:off x="323850" y="0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323849" y="6686551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23849" y="267032"/>
            <a:ext cx="804864" cy="804864"/>
          </a:xfrm>
          <a:prstGeom prst="roundRect">
            <a:avLst>
              <a:gd name="adj" fmla="val 14892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+mj-lt"/>
                <a:ea typeface="Adobe Heiti Std R" panose="020B0400000000000000" pitchFamily="34" charset="-128"/>
              </a:rPr>
              <a:t>4</a:t>
            </a:r>
            <a:endParaRPr lang="ko-KR" altLang="en-US" sz="3600" dirty="0"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800246-9FFE-4AD7-B4E4-6CEAF9B35B96}"/>
              </a:ext>
            </a:extLst>
          </p:cNvPr>
          <p:cNvSpPr/>
          <p:nvPr/>
        </p:nvSpPr>
        <p:spPr>
          <a:xfrm>
            <a:off x="1404232" y="50272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+mj-lt"/>
              </a:rPr>
              <a:t>진행사항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C25A3F-5727-4DA9-82F8-015C377C29FF}"/>
              </a:ext>
            </a:extLst>
          </p:cNvPr>
          <p:cNvSpPr txBox="1"/>
          <p:nvPr/>
        </p:nvSpPr>
        <p:spPr>
          <a:xfrm>
            <a:off x="858866" y="1379325"/>
            <a:ext cx="2852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1)  LCD</a:t>
            </a:r>
            <a:r>
              <a:rPr lang="ko-KR" altLang="en-US" sz="2000" dirty="0"/>
              <a:t>에 실시간 표시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6482E05-FA5B-402A-82A9-21A3F44CEF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66" y="2098701"/>
            <a:ext cx="5237132" cy="37777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80E19F-F8C1-41D1-B717-46C3346893F5}"/>
              </a:ext>
            </a:extLst>
          </p:cNvPr>
          <p:cNvSpPr txBox="1"/>
          <p:nvPr/>
        </p:nvSpPr>
        <p:spPr>
          <a:xfrm>
            <a:off x="6553814" y="1384947"/>
            <a:ext cx="3857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2)  “1”</a:t>
            </a:r>
            <a:r>
              <a:rPr lang="ko-KR" altLang="en-US" sz="2000" dirty="0"/>
              <a:t>이 입력되면 모터 작동</a:t>
            </a:r>
          </a:p>
        </p:txBody>
      </p:sp>
      <p:pic>
        <p:nvPicPr>
          <p:cNvPr id="14" name="KakaoTalk_20200522_182744382">
            <a:hlinkClick r:id="" action="ppaction://media"/>
            <a:extLst>
              <a:ext uri="{FF2B5EF4-FFF2-40B4-BE49-F238E27FC236}">
                <a16:creationId xmlns:a16="http://schemas.microsoft.com/office/drawing/2014/main" id="{E3061A1B-46F5-4CBF-B01F-EBA3F72D1C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5400000">
            <a:off x="6677311" y="2142449"/>
            <a:ext cx="3777762" cy="369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39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5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2432</TotalTime>
  <Words>1202</Words>
  <Application>Microsoft Office PowerPoint</Application>
  <PresentationFormat>와이드스크린</PresentationFormat>
  <Paragraphs>282</Paragraphs>
  <Slides>19</Slides>
  <Notes>1</Notes>
  <HiddenSlides>0</HiddenSlides>
  <MMClips>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함초롬바탕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반 치영</dc:creator>
  <cp:lastModifiedBy>반 치영</cp:lastModifiedBy>
  <cp:revision>96</cp:revision>
  <dcterms:created xsi:type="dcterms:W3CDTF">2020-04-06T10:45:51Z</dcterms:created>
  <dcterms:modified xsi:type="dcterms:W3CDTF">2020-05-22T09:48:26Z</dcterms:modified>
</cp:coreProperties>
</file>